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72" r:id="rId4"/>
    <p:sldId id="259" r:id="rId5"/>
    <p:sldId id="262" r:id="rId6"/>
    <p:sldId id="291" r:id="rId7"/>
    <p:sldId id="261" r:id="rId8"/>
    <p:sldId id="260" r:id="rId9"/>
    <p:sldId id="290" r:id="rId10"/>
    <p:sldId id="264" r:id="rId11"/>
    <p:sldId id="265" r:id="rId12"/>
    <p:sldId id="266" r:id="rId13"/>
    <p:sldId id="258" r:id="rId14"/>
    <p:sldId id="323" r:id="rId15"/>
    <p:sldId id="268" r:id="rId16"/>
    <p:sldId id="270" r:id="rId17"/>
    <p:sldId id="269" r:id="rId18"/>
    <p:sldId id="271" r:id="rId19"/>
    <p:sldId id="274" r:id="rId20"/>
    <p:sldId id="273" r:id="rId21"/>
    <p:sldId id="292" r:id="rId22"/>
    <p:sldId id="276" r:id="rId23"/>
    <p:sldId id="277" r:id="rId24"/>
    <p:sldId id="278" r:id="rId25"/>
    <p:sldId id="279" r:id="rId26"/>
    <p:sldId id="331" r:id="rId27"/>
    <p:sldId id="332" r:id="rId28"/>
    <p:sldId id="321" r:id="rId29"/>
    <p:sldId id="281" r:id="rId30"/>
    <p:sldId id="282" r:id="rId31"/>
    <p:sldId id="283" r:id="rId32"/>
    <p:sldId id="284" r:id="rId33"/>
    <p:sldId id="285" r:id="rId34"/>
    <p:sldId id="286" r:id="rId35"/>
    <p:sldId id="287" r:id="rId36"/>
    <p:sldId id="288" r:id="rId37"/>
    <p:sldId id="333" r:id="rId38"/>
    <p:sldId id="289" r:id="rId39"/>
    <p:sldId id="293" r:id="rId40"/>
    <p:sldId id="294" r:id="rId41"/>
    <p:sldId id="295" r:id="rId42"/>
    <p:sldId id="298" r:id="rId43"/>
    <p:sldId id="324" r:id="rId44"/>
    <p:sldId id="325" r:id="rId45"/>
    <p:sldId id="326" r:id="rId46"/>
    <p:sldId id="296" r:id="rId47"/>
    <p:sldId id="299" r:id="rId48"/>
    <p:sldId id="300" r:id="rId49"/>
    <p:sldId id="328"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22" r:id="rId66"/>
    <p:sldId id="316" r:id="rId67"/>
    <p:sldId id="317" r:id="rId68"/>
    <p:sldId id="318" r:id="rId69"/>
    <p:sldId id="330" r:id="rId70"/>
    <p:sldId id="320"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51" autoAdjust="0"/>
    <p:restoredTop sz="94669" autoAdjust="0"/>
  </p:normalViewPr>
  <p:slideViewPr>
    <p:cSldViewPr>
      <p:cViewPr>
        <p:scale>
          <a:sx n="80" d="100"/>
          <a:sy n="80" d="100"/>
        </p:scale>
        <p:origin x="-1068" y="150"/>
      </p:cViewPr>
      <p:guideLst>
        <p:guide orient="horz" pos="2160"/>
        <p:guide pos="2880"/>
      </p:guideLst>
    </p:cSldViewPr>
  </p:slideViewPr>
  <p:outlineViewPr>
    <p:cViewPr>
      <p:scale>
        <a:sx n="33" d="100"/>
        <a:sy n="33" d="100"/>
      </p:scale>
      <p:origin x="0" y="2826"/>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D543C-B0D2-4E6F-B96F-F7C22F52692B}"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US"/>
        </a:p>
      </dgm:t>
    </dgm:pt>
    <dgm:pt modelId="{D3C9FB54-F182-4CD8-8E4E-53EAABDFAD07}" type="pres">
      <dgm:prSet presAssocID="{B61D543C-B0D2-4E6F-B96F-F7C22F52692B}" presName="Name0" presStyleCnt="0">
        <dgm:presLayoutVars>
          <dgm:dir/>
          <dgm:animLvl val="lvl"/>
          <dgm:resizeHandles val="exact"/>
        </dgm:presLayoutVars>
      </dgm:prSet>
      <dgm:spPr/>
      <dgm:t>
        <a:bodyPr/>
        <a:lstStyle/>
        <a:p>
          <a:endParaRPr lang="en-US"/>
        </a:p>
      </dgm:t>
    </dgm:pt>
  </dgm:ptLst>
  <dgm:cxnLst>
    <dgm:cxn modelId="{88CDEDA1-A0E9-4B21-9CF4-EB3B76C42F12}" type="presOf" srcId="{B61D543C-B0D2-4E6F-B96F-F7C22F52692B}" destId="{D3C9FB54-F182-4CD8-8E4E-53EAABDFAD07}" srcOrd="0" destOrd="0" presId="urn:microsoft.com/office/officeart/2005/8/layout/vList5"/>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11D77-7417-453F-91DF-C06183B6ABAF}" type="datetimeFigureOut">
              <a:rPr lang="en-US" smtClean="0"/>
              <a:pPr/>
              <a:t>08-Aug-14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BAC9D5-173B-492D-9FE7-EBC72D94A6A5}" type="slidenum">
              <a:rPr lang="en-US" smtClean="0"/>
              <a:pPr/>
              <a:t>‹#›</a:t>
            </a:fld>
            <a:endParaRPr lang="en-US"/>
          </a:p>
        </p:txBody>
      </p:sp>
    </p:spTree>
    <p:extLst>
      <p:ext uri="{BB962C8B-B14F-4D97-AF65-F5344CB8AC3E}">
        <p14:creationId xmlns="" xmlns:p14="http://schemas.microsoft.com/office/powerpoint/2010/main" val="346778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AC9D5-173B-492D-9FE7-EBC72D94A6A5}" type="slidenum">
              <a:rPr lang="en-US" smtClean="0"/>
              <a:pPr/>
              <a:t>54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9C4FD2-FB66-4384-8F60-8F4838A81955}" type="datetimeFigureOut">
              <a:rPr lang="en-US" smtClean="0"/>
              <a:pPr/>
              <a:t>08-Aug-14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667077645"/>
      </p:ext>
    </p:extLst>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9C4FD2-FB66-4384-8F60-8F4838A81955}" type="datetimeFigureOut">
              <a:rPr lang="en-US" smtClean="0"/>
              <a:pPr/>
              <a:t>08-Aug-14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4186135083"/>
      </p:ext>
    </p:extLst>
  </p:cSld>
  <p:clrMapOvr>
    <a:masterClrMapping/>
  </p:clrMapOvr>
  <p:transition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9C4FD2-FB66-4384-8F60-8F4838A81955}" type="datetimeFigureOut">
              <a:rPr lang="en-US" smtClean="0"/>
              <a:pPr/>
              <a:t>08-Aug-14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672052512"/>
      </p:ext>
    </p:extLst>
  </p:cSld>
  <p:clrMapOvr>
    <a:masterClrMapping/>
  </p:clrMapOvr>
  <p:transition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9C4FD2-FB66-4384-8F60-8F4838A81955}" type="datetimeFigureOut">
              <a:rPr lang="en-US" smtClean="0"/>
              <a:pPr/>
              <a:t>08-Aug-14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1203984319"/>
      </p:ext>
    </p:extLst>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9C4FD2-FB66-4384-8F60-8F4838A81955}" type="datetimeFigureOut">
              <a:rPr lang="en-US" smtClean="0"/>
              <a:pPr/>
              <a:t>08-Aug-14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2452757072"/>
      </p:ext>
    </p:extLst>
  </p:cSld>
  <p:clrMapOvr>
    <a:masterClrMapping/>
  </p:clrMapOvr>
  <p:transition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9C4FD2-FB66-4384-8F60-8F4838A81955}" type="datetimeFigureOut">
              <a:rPr lang="en-US" smtClean="0"/>
              <a:pPr/>
              <a:t>08-Aug-14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708533325"/>
      </p:ext>
    </p:extLst>
  </p:cSld>
  <p:clrMapOvr>
    <a:masterClrMapping/>
  </p:clrMapOvr>
  <p:transition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9C4FD2-FB66-4384-8F60-8F4838A81955}" type="datetimeFigureOut">
              <a:rPr lang="en-US" smtClean="0"/>
              <a:pPr/>
              <a:t>08-Aug-14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3680592686"/>
      </p:ext>
    </p:extLst>
  </p:cSld>
  <p:clrMapOvr>
    <a:masterClrMapping/>
  </p:clrMapOvr>
  <p:transition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9C4FD2-FB66-4384-8F60-8F4838A81955}" type="datetimeFigureOut">
              <a:rPr lang="en-US" smtClean="0"/>
              <a:pPr/>
              <a:t>08-Aug-14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3921083040"/>
      </p:ext>
    </p:extLst>
  </p:cSld>
  <p:clrMapOvr>
    <a:masterClrMapping/>
  </p:clrMapOvr>
  <p:transition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C4FD2-FB66-4384-8F60-8F4838A81955}" type="datetimeFigureOut">
              <a:rPr lang="en-US" smtClean="0"/>
              <a:pPr/>
              <a:t>08-Aug-14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512018438"/>
      </p:ext>
    </p:extLst>
  </p:cSld>
  <p:clrMapOvr>
    <a:masterClrMapping/>
  </p:clrMapOvr>
  <p:transition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9C4FD2-FB66-4384-8F60-8F4838A81955}" type="datetimeFigureOut">
              <a:rPr lang="en-US" smtClean="0"/>
              <a:pPr/>
              <a:t>08-Aug-14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1246439615"/>
      </p:ext>
    </p:extLst>
  </p:cSld>
  <p:clrMapOvr>
    <a:masterClrMapping/>
  </p:clrMapOvr>
  <p:transition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9C4FD2-FB66-4384-8F60-8F4838A81955}" type="datetimeFigureOut">
              <a:rPr lang="en-US" smtClean="0"/>
              <a:pPr/>
              <a:t>08-Aug-14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857710887"/>
      </p:ext>
    </p:extLst>
  </p:cSld>
  <p:clrMapOvr>
    <a:masterClrMapping/>
  </p:clrMapOvr>
  <p:transition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C4FD2-FB66-4384-8F60-8F4838A81955}" type="datetimeFigureOut">
              <a:rPr lang="en-US" smtClean="0"/>
              <a:pPr/>
              <a:t>08-Aug-14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5B36-6ADF-412A-9C80-4F29AD6047CC}" type="slidenum">
              <a:rPr lang="en-US" smtClean="0"/>
              <a:pPr/>
              <a:t>‹#›</a:t>
            </a:fld>
            <a:endParaRPr lang="en-US"/>
          </a:p>
        </p:txBody>
      </p:sp>
    </p:spTree>
    <p:extLst>
      <p:ext uri="{BB962C8B-B14F-4D97-AF65-F5344CB8AC3E}">
        <p14:creationId xmlns="" xmlns:p14="http://schemas.microsoft.com/office/powerpoint/2010/main" val="107454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1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3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87.png"/><Relationship Id="rId7" Type="http://schemas.openxmlformats.org/officeDocument/2006/relationships/image" Target="../media/image97.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4.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4.png"/><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8.png"/></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hyperlink" Target="http://www.shukraland.com/" TargetMode="External"/><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hyperlink" Target="http://www.dkingsoutsourcing.com/shukraland/Brochure.pdf" TargetMode="External"/><Relationship Id="rId5" Type="http://schemas.openxmlformats.org/officeDocument/2006/relationships/hyperlink" Target="https://www.youtube.com/watch?v=kHTKN3uaGkU" TargetMode="External"/><Relationship Id="rId4" Type="http://schemas.openxmlformats.org/officeDocument/2006/relationships/hyperlink" Target="mailto:marketing@shukraland.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2125684"/>
            <a:ext cx="7086600" cy="1684316"/>
          </a:xfrm>
          <a:prstGeom prst="rect">
            <a:avLst/>
          </a:prstGeom>
        </p:spPr>
      </p:pic>
      <p:pic>
        <p:nvPicPr>
          <p:cNvPr id="6" name="Picture 5" descr="we-tranform.png"/>
          <p:cNvPicPr>
            <a:picLocks noChangeAspect="1"/>
          </p:cNvPicPr>
          <p:nvPr/>
        </p:nvPicPr>
        <p:blipFill>
          <a:blip r:embed="rId4">
            <a:lum bright="10000" contrast="10000"/>
          </a:blip>
          <a:stretch>
            <a:fillRect/>
          </a:stretch>
        </p:blipFill>
        <p:spPr>
          <a:xfrm>
            <a:off x="990600" y="4029075"/>
            <a:ext cx="4949630" cy="771525"/>
          </a:xfrm>
          <a:prstGeom prst="rect">
            <a:avLst/>
          </a:prstGeom>
        </p:spPr>
      </p:pic>
      <p:pic>
        <p:nvPicPr>
          <p:cNvPr id="7" name="Picture 6" descr="1375811823.png"/>
          <p:cNvPicPr>
            <a:picLocks noChangeAspect="1"/>
          </p:cNvPicPr>
          <p:nvPr/>
        </p:nvPicPr>
        <p:blipFill>
          <a:blip r:embed="rId5"/>
          <a:stretch>
            <a:fillRect/>
          </a:stretch>
        </p:blipFill>
        <p:spPr>
          <a:xfrm>
            <a:off x="1142989" y="4800600"/>
            <a:ext cx="4495811" cy="22860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3" name="Text Box 3"/>
          <p:cNvSpPr txBox="1">
            <a:spLocks noChangeArrowheads="1"/>
          </p:cNvSpPr>
          <p:nvPr/>
        </p:nvSpPr>
        <p:spPr bwMode="auto">
          <a:xfrm>
            <a:off x="871736" y="1110568"/>
            <a:ext cx="11015464" cy="2775632"/>
          </a:xfrm>
          <a:prstGeom prst="rect">
            <a:avLst/>
          </a:prstGeom>
          <a:noFill/>
          <a:ln w="9525" algn="ctr">
            <a:noFill/>
            <a:miter lim="800000"/>
            <a:headEnd/>
            <a:tailEnd/>
          </a:ln>
        </p:spPr>
        <p:txBody>
          <a:bodyPr wrap="square">
            <a:spAutoFit/>
          </a:bodyPr>
          <a:lstStyle/>
          <a:p>
            <a:pPr marL="290513" indent="-290513">
              <a:lnSpc>
                <a:spcPts val="2100"/>
              </a:lnSpc>
              <a:buFont typeface="Wingdings" pitchFamily="2" charset="2"/>
              <a:buChar char="§"/>
            </a:pPr>
            <a:r>
              <a:rPr lang="en-US" sz="1700" b="1" dirty="0"/>
              <a:t>The world's largest ship breaking yard is in Gujarat near </a:t>
            </a:r>
            <a:r>
              <a:rPr lang="en-US" sz="1700" b="1" dirty="0">
                <a:solidFill>
                  <a:srgbClr val="B11015"/>
                </a:solidFill>
              </a:rPr>
              <a:t>Bhavnagar at </a:t>
            </a:r>
            <a:r>
              <a:rPr lang="en-US" sz="1700" b="1" dirty="0" err="1">
                <a:solidFill>
                  <a:srgbClr val="B11015"/>
                </a:solidFill>
              </a:rPr>
              <a:t>Alang</a:t>
            </a:r>
            <a:r>
              <a:rPr lang="en-US" sz="1700" b="1" dirty="0">
                <a:solidFill>
                  <a:srgbClr val="B11015"/>
                </a:solidFill>
              </a:rPr>
              <a:t>. </a:t>
            </a:r>
            <a:br>
              <a:rPr lang="en-US" sz="1700" b="1" dirty="0">
                <a:solidFill>
                  <a:srgbClr val="B11015"/>
                </a:solidFill>
              </a:rPr>
            </a:br>
            <a:endParaRPr lang="en-US" sz="1700" b="1" dirty="0" smtClean="0">
              <a:solidFill>
                <a:srgbClr val="B11015"/>
              </a:solidFill>
            </a:endParaRPr>
          </a:p>
          <a:p>
            <a:pPr marL="290513" indent="-290513">
              <a:lnSpc>
                <a:spcPts val="2100"/>
              </a:lnSpc>
              <a:buFont typeface="Wingdings" pitchFamily="2" charset="2"/>
              <a:buChar char="§"/>
            </a:pPr>
            <a:r>
              <a:rPr lang="en-US" sz="1700" b="1" dirty="0" smtClean="0"/>
              <a:t>In recent Forbes magazine list of </a:t>
            </a:r>
            <a:r>
              <a:rPr lang="en-US" sz="1700" b="1" dirty="0" smtClean="0">
                <a:solidFill>
                  <a:srgbClr val="B11015"/>
                </a:solidFill>
              </a:rPr>
              <a:t>10 richest Indian people four are</a:t>
            </a:r>
          </a:p>
          <a:p>
            <a:pPr marL="290513" indent="-290513">
              <a:lnSpc>
                <a:spcPts val="2100"/>
              </a:lnSpc>
            </a:pPr>
            <a:r>
              <a:rPr lang="en-US" sz="1700" b="1" dirty="0" smtClean="0">
                <a:solidFill>
                  <a:srgbClr val="B11015"/>
                </a:solidFill>
              </a:rPr>
              <a:t>       </a:t>
            </a:r>
            <a:r>
              <a:rPr lang="en-US" sz="1700" b="1" dirty="0">
                <a:solidFill>
                  <a:srgbClr val="B11015"/>
                </a:solidFill>
              </a:rPr>
              <a:t>Gujarati</a:t>
            </a:r>
            <a:r>
              <a:rPr lang="en-US" sz="1700" b="1" dirty="0"/>
              <a:t> </a:t>
            </a:r>
            <a:r>
              <a:rPr lang="en-US" sz="1700" b="1" dirty="0" smtClean="0"/>
              <a:t>– </a:t>
            </a:r>
            <a:r>
              <a:rPr lang="en-US" sz="1700" b="1" dirty="0" err="1"/>
              <a:t>Mukesh</a:t>
            </a:r>
            <a:r>
              <a:rPr lang="en-US" sz="1700" b="1" dirty="0"/>
              <a:t> </a:t>
            </a:r>
            <a:r>
              <a:rPr lang="en-US" sz="1700" b="1" dirty="0" err="1"/>
              <a:t>Ambani</a:t>
            </a:r>
            <a:r>
              <a:rPr lang="en-US" sz="1700" b="1" dirty="0"/>
              <a:t>, Anil </a:t>
            </a:r>
            <a:r>
              <a:rPr lang="en-US" sz="1700" b="1" dirty="0" err="1"/>
              <a:t>Ambani</a:t>
            </a:r>
            <a:r>
              <a:rPr lang="en-US" sz="1700" b="1" dirty="0"/>
              <a:t>, </a:t>
            </a:r>
            <a:r>
              <a:rPr lang="en-US" sz="1700" b="1" dirty="0" err="1"/>
              <a:t>Azim</a:t>
            </a:r>
            <a:r>
              <a:rPr lang="en-US" sz="1700" b="1" dirty="0"/>
              <a:t> </a:t>
            </a:r>
            <a:r>
              <a:rPr lang="en-US" sz="1700" b="1" dirty="0" err="1"/>
              <a:t>Premji</a:t>
            </a:r>
            <a:r>
              <a:rPr lang="en-US" sz="1700" b="1" dirty="0"/>
              <a:t> and </a:t>
            </a:r>
            <a:r>
              <a:rPr lang="en-US" sz="1600" b="1" dirty="0" err="1"/>
              <a:t>Tulsi</a:t>
            </a:r>
            <a:r>
              <a:rPr lang="en-US" sz="1700" b="1" dirty="0"/>
              <a:t> Tanti</a:t>
            </a:r>
            <a:br>
              <a:rPr lang="en-US" sz="1700" b="1" dirty="0"/>
            </a:br>
            <a:endParaRPr lang="en-US" sz="1700" b="1" dirty="0"/>
          </a:p>
          <a:p>
            <a:pPr marL="290513" indent="-290513">
              <a:lnSpc>
                <a:spcPts val="2100"/>
              </a:lnSpc>
              <a:buFont typeface="Wingdings" pitchFamily="2" charset="2"/>
              <a:buChar char="§"/>
            </a:pPr>
            <a:r>
              <a:rPr lang="en-US" sz="1700" b="1" dirty="0"/>
              <a:t> </a:t>
            </a:r>
            <a:r>
              <a:rPr lang="en-US" sz="1700" b="1" dirty="0" err="1"/>
              <a:t>Gandhinagar</a:t>
            </a:r>
            <a:r>
              <a:rPr lang="en-US" sz="1700" b="1" dirty="0"/>
              <a:t> is the </a:t>
            </a:r>
            <a:r>
              <a:rPr lang="en-US" sz="1700" b="1" dirty="0">
                <a:solidFill>
                  <a:srgbClr val="B11015"/>
                </a:solidFill>
              </a:rPr>
              <a:t>Greenest Capital City in whole Asia.</a:t>
            </a:r>
            <a:br>
              <a:rPr lang="en-US" sz="1700" b="1" dirty="0">
                <a:solidFill>
                  <a:srgbClr val="B11015"/>
                </a:solidFill>
              </a:rPr>
            </a:br>
            <a:endParaRPr lang="en-US" sz="1700" b="1" dirty="0">
              <a:solidFill>
                <a:srgbClr val="B11015"/>
              </a:solidFill>
            </a:endParaRPr>
          </a:p>
          <a:p>
            <a:pPr marL="290513" indent="-290513">
              <a:lnSpc>
                <a:spcPts val="2100"/>
              </a:lnSpc>
              <a:buFont typeface="Wingdings" pitchFamily="2" charset="2"/>
              <a:buChar char="§"/>
            </a:pPr>
            <a:r>
              <a:rPr lang="en-US" sz="1700" b="1" dirty="0"/>
              <a:t>Indian Institute of Management, </a:t>
            </a:r>
            <a:r>
              <a:rPr lang="en-US" sz="1700" b="1" dirty="0" err="1"/>
              <a:t>Ahmedabad</a:t>
            </a:r>
            <a:r>
              <a:rPr lang="en-US" sz="1700" b="1" dirty="0"/>
              <a:t> (IIMA) is </a:t>
            </a:r>
            <a:r>
              <a:rPr lang="en-US" sz="1700" b="1" dirty="0">
                <a:solidFill>
                  <a:srgbClr val="B11015"/>
                </a:solidFill>
              </a:rPr>
              <a:t>Asia's 1st </a:t>
            </a:r>
            <a:r>
              <a:rPr lang="en-US" sz="1700" b="1" dirty="0" smtClean="0">
                <a:solidFill>
                  <a:srgbClr val="B11015"/>
                </a:solidFill>
              </a:rPr>
              <a:t>and</a:t>
            </a:r>
          </a:p>
          <a:p>
            <a:pPr marL="290513" indent="-290513">
              <a:lnSpc>
                <a:spcPts val="2100"/>
              </a:lnSpc>
            </a:pPr>
            <a:r>
              <a:rPr lang="en-US" sz="1700" b="1" dirty="0" smtClean="0">
                <a:solidFill>
                  <a:srgbClr val="B11015"/>
                </a:solidFill>
              </a:rPr>
              <a:t>       </a:t>
            </a:r>
            <a:r>
              <a:rPr lang="en-US" sz="1700" b="1" dirty="0">
                <a:solidFill>
                  <a:srgbClr val="B11015"/>
                </a:solidFill>
              </a:rPr>
              <a:t>world's 45th ranked</a:t>
            </a:r>
            <a:r>
              <a:rPr lang="en-US" sz="1700" b="1" dirty="0"/>
              <a:t> management college located in </a:t>
            </a:r>
            <a:r>
              <a:rPr lang="en-US" sz="1700" b="1" dirty="0" err="1"/>
              <a:t>Ahmedabad</a:t>
            </a:r>
            <a:r>
              <a:rPr lang="en-US" sz="1700" b="1" dirty="0"/>
              <a:t>, Gujarat.</a:t>
            </a:r>
            <a:r>
              <a:rPr lang="en-US" sz="1700" dirty="0"/>
              <a:t/>
            </a:r>
            <a:br>
              <a:rPr lang="en-US" sz="1700" dirty="0"/>
            </a:br>
            <a:endParaRPr lang="en-US" sz="1700" dirty="0"/>
          </a:p>
        </p:txBody>
      </p:sp>
      <p:pic>
        <p:nvPicPr>
          <p:cNvPr id="5" name="Picture 4" descr="Untitled-2.png"/>
          <p:cNvPicPr>
            <a:picLocks noChangeAspect="1"/>
          </p:cNvPicPr>
          <p:nvPr/>
        </p:nvPicPr>
        <p:blipFill>
          <a:blip r:embed="rId3"/>
          <a:stretch>
            <a:fillRect/>
          </a:stretch>
        </p:blipFill>
        <p:spPr>
          <a:xfrm>
            <a:off x="4165918" y="3492778"/>
            <a:ext cx="4368482" cy="3822422"/>
          </a:xfrm>
          <a:prstGeom prst="rect">
            <a:avLst/>
          </a:prstGeom>
        </p:spPr>
      </p:pic>
      <p:sp>
        <p:nvSpPr>
          <p:cNvPr id="4" name="Text Box 5"/>
          <p:cNvSpPr txBox="1">
            <a:spLocks noChangeArrowheads="1"/>
          </p:cNvSpPr>
          <p:nvPr/>
        </p:nvSpPr>
        <p:spPr bwMode="auto">
          <a:xfrm>
            <a:off x="838200" y="3773031"/>
            <a:ext cx="12578653" cy="2246769"/>
          </a:xfrm>
          <a:prstGeom prst="rect">
            <a:avLst/>
          </a:prstGeom>
          <a:noFill/>
          <a:ln w="9525" algn="ctr">
            <a:noFill/>
            <a:miter lim="800000"/>
            <a:headEnd/>
            <a:tailEnd/>
          </a:ln>
        </p:spPr>
        <p:txBody>
          <a:bodyPr wrap="square">
            <a:spAutoFit/>
          </a:bodyPr>
          <a:lstStyle/>
          <a:p>
            <a:pPr marL="290513" indent="-290513">
              <a:lnSpc>
                <a:spcPts val="2100"/>
              </a:lnSpc>
              <a:buFont typeface="Wingdings" pitchFamily="2" charset="2"/>
              <a:buChar char="§"/>
            </a:pPr>
            <a:r>
              <a:rPr lang="en-US" sz="1700" b="1" dirty="0"/>
              <a:t>Gujarat is the </a:t>
            </a:r>
            <a:r>
              <a:rPr lang="en-US" sz="1700" b="1" dirty="0">
                <a:solidFill>
                  <a:srgbClr val="C00000"/>
                </a:solidFill>
              </a:rPr>
              <a:t>safest state </a:t>
            </a:r>
            <a:r>
              <a:rPr lang="en-US" sz="1700" b="1" dirty="0"/>
              <a:t>as the Crime rate of it is 8.2 which is the </a:t>
            </a:r>
            <a:r>
              <a:rPr lang="en-US" sz="1700" b="1" dirty="0" smtClean="0"/>
              <a:t>least</a:t>
            </a:r>
          </a:p>
          <a:p>
            <a:pPr marL="290513" indent="-290513">
              <a:lnSpc>
                <a:spcPts val="2100"/>
              </a:lnSpc>
            </a:pPr>
            <a:r>
              <a:rPr lang="en-US" sz="1700" b="1" dirty="0" smtClean="0"/>
              <a:t>       in India.</a:t>
            </a:r>
          </a:p>
          <a:p>
            <a:pPr marL="290513" indent="-290513">
              <a:lnSpc>
                <a:spcPts val="2100"/>
              </a:lnSpc>
              <a:buFont typeface="Arial" pitchFamily="34" charset="0"/>
              <a:buChar char="•"/>
            </a:pPr>
            <a:r>
              <a:rPr lang="en-US" sz="1700" b="1" dirty="0"/>
              <a:t> </a:t>
            </a:r>
            <a:r>
              <a:rPr lang="en-US" sz="1700" b="1" dirty="0" smtClean="0"/>
              <a:t>It is the first state to implement the BOT law for </a:t>
            </a:r>
          </a:p>
          <a:p>
            <a:pPr>
              <a:lnSpc>
                <a:spcPts val="2100"/>
              </a:lnSpc>
            </a:pPr>
            <a:r>
              <a:rPr lang="en-US" sz="1700" b="1" dirty="0" smtClean="0"/>
              <a:t>       </a:t>
            </a:r>
            <a:r>
              <a:rPr lang="en-US" sz="1600" b="1" dirty="0" smtClean="0"/>
              <a:t>encouraging</a:t>
            </a:r>
            <a:r>
              <a:rPr lang="en-US" sz="1700" b="1" dirty="0" smtClean="0"/>
              <a:t> private sector participation.</a:t>
            </a:r>
          </a:p>
          <a:p>
            <a:pPr marL="290513" indent="-290513">
              <a:lnSpc>
                <a:spcPts val="2100"/>
              </a:lnSpc>
              <a:buFont typeface="Wingdings" pitchFamily="2" charset="2"/>
              <a:buChar char="§"/>
            </a:pPr>
            <a:r>
              <a:rPr lang="en-US" sz="1700" b="1" dirty="0" smtClean="0"/>
              <a:t>The </a:t>
            </a:r>
            <a:r>
              <a:rPr lang="en-US" sz="1700" b="1" dirty="0"/>
              <a:t>first state to have to fully functional LNG terminal.</a:t>
            </a:r>
          </a:p>
          <a:p>
            <a:pPr marL="290513" indent="-290513">
              <a:lnSpc>
                <a:spcPts val="2100"/>
              </a:lnSpc>
              <a:buFont typeface="Wingdings" pitchFamily="2" charset="2"/>
              <a:buChar char="§"/>
            </a:pPr>
            <a:r>
              <a:rPr lang="en-US" sz="1700" b="1" dirty="0" smtClean="0"/>
              <a:t>55 </a:t>
            </a:r>
            <a:r>
              <a:rPr lang="en-US" sz="1700" b="1" dirty="0"/>
              <a:t>SEZs are present in Gujarat</a:t>
            </a:r>
            <a:r>
              <a:rPr lang="en-US" sz="1700" b="1" dirty="0" smtClean="0"/>
              <a:t>,</a:t>
            </a:r>
          </a:p>
          <a:p>
            <a:pPr marL="290513" indent="-290513">
              <a:lnSpc>
                <a:spcPts val="2100"/>
              </a:lnSpc>
            </a:pPr>
            <a:r>
              <a:rPr lang="en-US" sz="1700" b="1" dirty="0" smtClean="0"/>
              <a:t>      </a:t>
            </a:r>
            <a:r>
              <a:rPr lang="en-US" sz="1700" b="1" dirty="0"/>
              <a:t>covering an area of </a:t>
            </a:r>
            <a:r>
              <a:rPr lang="en-US" sz="1700" b="1" dirty="0" smtClean="0"/>
              <a:t>approximately</a:t>
            </a:r>
          </a:p>
          <a:p>
            <a:pPr marL="290513" indent="-290513">
              <a:lnSpc>
                <a:spcPts val="2100"/>
              </a:lnSpc>
            </a:pPr>
            <a:r>
              <a:rPr lang="en-US" sz="1700" b="1" dirty="0" smtClean="0"/>
              <a:t>       27,125hectares</a:t>
            </a:r>
            <a:r>
              <a:rPr lang="en-US" sz="1700" b="1" dirty="0"/>
              <a:t>.</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2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2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4">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2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4">
                                            <p:txEl>
                                              <p:pRg st="2" end="2"/>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2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4">
                                            <p:txEl>
                                              <p:pRg st="3" end="3"/>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2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4">
                                            <p:txEl>
                                              <p:pRg st="4" end="4"/>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2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52" dur="2000" fill="hold"/>
                                        <p:tgtEl>
                                          <p:spTgt spid="4">
                                            <p:txEl>
                                              <p:pRg st="5" end="5"/>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20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56" dur="2000" fill="hold"/>
                                        <p:tgtEl>
                                          <p:spTgt spid="4">
                                            <p:txEl>
                                              <p:pRg st="6" end="6"/>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 calcmode="lin" valueType="num">
                                      <p:cBhvr additive="base">
                                        <p:cTn id="59" dur="20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60" dur="2000" fill="hold"/>
                                        <p:tgtEl>
                                          <p:spTgt spid="4">
                                            <p:txEl>
                                              <p:pRg st="7" end="7"/>
                                            </p:txEl>
                                          </p:spTgt>
                                        </p:tgtEl>
                                        <p:attrNameLst>
                                          <p:attrName>ppt_y</p:attrName>
                                        </p:attrNameLst>
                                      </p:cBhvr>
                                      <p:tavLst>
                                        <p:tav tm="0">
                                          <p:val>
                                            <p:strVal val="#ppt_y"/>
                                          </p:val>
                                        </p:tav>
                                        <p:tav tm="100000">
                                          <p:val>
                                            <p:strVal val="#ppt_y"/>
                                          </p:val>
                                        </p:tav>
                                      </p:tavLst>
                                    </p:anim>
                                  </p:childTnLst>
                                </p:cTn>
                              </p:par>
                              <p:par>
                                <p:cTn id="61" presetID="21" presetClass="entr" presetSubtype="8"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heel(8)">
                                      <p:cBhvr>
                                        <p:cTn id="63"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k...land.jpg"/>
          <p:cNvPicPr>
            <a:picLocks noChangeAspect="1"/>
          </p:cNvPicPr>
          <p:nvPr/>
        </p:nvPicPr>
        <p:blipFill>
          <a:blip r:embed="rId2"/>
          <a:stretch>
            <a:fillRect/>
          </a:stretch>
        </p:blipFill>
        <p:spPr>
          <a:xfrm>
            <a:off x="0" y="0"/>
            <a:ext cx="9144000" cy="6858000"/>
          </a:xfrm>
          <a:prstGeom prst="rect">
            <a:avLst/>
          </a:prstGeom>
        </p:spPr>
      </p:pic>
      <p:sp>
        <p:nvSpPr>
          <p:cNvPr id="4" name="Text Box 3"/>
          <p:cNvSpPr txBox="1">
            <a:spLocks noChangeArrowheads="1"/>
          </p:cNvSpPr>
          <p:nvPr/>
        </p:nvSpPr>
        <p:spPr bwMode="auto">
          <a:xfrm>
            <a:off x="1066800" y="3770799"/>
            <a:ext cx="7009465" cy="2477601"/>
          </a:xfrm>
          <a:prstGeom prst="rect">
            <a:avLst/>
          </a:prstGeom>
          <a:noFill/>
          <a:ln w="9525" algn="ctr">
            <a:noFill/>
            <a:miter lim="800000"/>
            <a:headEnd/>
            <a:tailEnd/>
          </a:ln>
        </p:spPr>
        <p:txBody>
          <a:bodyPr wrap="square">
            <a:spAutoFit/>
          </a:bodyPr>
          <a:lstStyle/>
          <a:p>
            <a:pPr marL="290513" indent="-290513">
              <a:buFont typeface="Arial" pitchFamily="34" charset="0"/>
              <a:buChar char="•"/>
            </a:pPr>
            <a:r>
              <a:rPr lang="en-US" sz="1700" dirty="0"/>
              <a:t>Gujarat is the first state to </a:t>
            </a:r>
            <a:r>
              <a:rPr lang="en-US" sz="1700" b="1" dirty="0">
                <a:solidFill>
                  <a:srgbClr val="800000"/>
                </a:solidFill>
              </a:rPr>
              <a:t>interconnect 20 rivers</a:t>
            </a:r>
            <a:r>
              <a:rPr lang="en-US" sz="1700" dirty="0">
                <a:solidFill>
                  <a:srgbClr val="800000"/>
                </a:solidFill>
              </a:rPr>
              <a:t>. </a:t>
            </a:r>
          </a:p>
          <a:p>
            <a:pPr marL="290513" indent="-290513">
              <a:buFont typeface="Arial" pitchFamily="34" charset="0"/>
              <a:buChar char="•"/>
            </a:pPr>
            <a:r>
              <a:rPr lang="en-US" sz="1700" dirty="0"/>
              <a:t>It is the first state to provide </a:t>
            </a:r>
            <a:r>
              <a:rPr lang="en-US" sz="1700" b="1" dirty="0">
                <a:solidFill>
                  <a:srgbClr val="800000"/>
                </a:solidFill>
              </a:rPr>
              <a:t>uninterrupted 24hr 2 phase electricity</a:t>
            </a:r>
            <a:r>
              <a:rPr lang="en-US" sz="1700" dirty="0">
                <a:solidFill>
                  <a:srgbClr val="800000"/>
                </a:solidFill>
              </a:rPr>
              <a:t> </a:t>
            </a:r>
            <a:r>
              <a:rPr lang="en-US" sz="1700" dirty="0"/>
              <a:t>to all villages</a:t>
            </a:r>
            <a:r>
              <a:rPr lang="en-US" sz="1700" dirty="0" smtClean="0"/>
              <a:t>.</a:t>
            </a:r>
            <a:endParaRPr lang="en-US" sz="1700" dirty="0"/>
          </a:p>
          <a:p>
            <a:pPr marL="290513" indent="-290513">
              <a:buFont typeface="Arial" pitchFamily="34" charset="0"/>
              <a:buChar char="•"/>
            </a:pPr>
            <a:r>
              <a:rPr lang="en-US" sz="1700" dirty="0"/>
              <a:t>It is currently implementing </a:t>
            </a:r>
            <a:r>
              <a:rPr lang="en-US" sz="1700" b="1" dirty="0">
                <a:solidFill>
                  <a:srgbClr val="800000"/>
                </a:solidFill>
              </a:rPr>
              <a:t>statewide water distribution grid</a:t>
            </a:r>
            <a:r>
              <a:rPr lang="en-US" sz="1700" dirty="0">
                <a:solidFill>
                  <a:srgbClr val="800000"/>
                </a:solidFill>
              </a:rPr>
              <a:t> </a:t>
            </a:r>
            <a:r>
              <a:rPr lang="en-US" sz="1700" dirty="0"/>
              <a:t>that will connect all --14,000 villages and all cities</a:t>
            </a:r>
            <a:r>
              <a:rPr lang="en-US" sz="1700" dirty="0" smtClean="0"/>
              <a:t>).</a:t>
            </a:r>
            <a:endParaRPr lang="en-US" sz="1700" dirty="0"/>
          </a:p>
          <a:p>
            <a:pPr marL="290513" indent="-290513">
              <a:buFont typeface="Arial" pitchFamily="34" charset="0"/>
              <a:buChar char="•"/>
            </a:pPr>
            <a:r>
              <a:rPr lang="en-US" sz="1700" dirty="0"/>
              <a:t>It has </a:t>
            </a:r>
            <a:r>
              <a:rPr lang="en-US" sz="1700" b="1" dirty="0">
                <a:solidFill>
                  <a:srgbClr val="800000"/>
                </a:solidFill>
              </a:rPr>
              <a:t>largest e-governance network</a:t>
            </a:r>
            <a:r>
              <a:rPr lang="en-US" sz="1700" dirty="0">
                <a:solidFill>
                  <a:srgbClr val="800000"/>
                </a:solidFill>
              </a:rPr>
              <a:t> </a:t>
            </a:r>
            <a:r>
              <a:rPr lang="en-US" sz="1700" dirty="0"/>
              <a:t>in Asia Pacific</a:t>
            </a:r>
            <a:r>
              <a:rPr lang="en-US" sz="1700" dirty="0" smtClean="0"/>
              <a:t>.</a:t>
            </a:r>
            <a:endParaRPr lang="en-US" sz="1700" dirty="0"/>
          </a:p>
          <a:p>
            <a:pPr marL="290513" indent="-290513">
              <a:buFont typeface="Arial" pitchFamily="34" charset="0"/>
              <a:buChar char="•"/>
            </a:pPr>
            <a:r>
              <a:rPr lang="en-US" sz="1700" b="1" dirty="0" smtClean="0">
                <a:solidFill>
                  <a:srgbClr val="800000"/>
                </a:solidFill>
              </a:rPr>
              <a:t>  AMUL</a:t>
            </a:r>
            <a:r>
              <a:rPr lang="en-US" sz="1700" dirty="0" smtClean="0"/>
              <a:t> </a:t>
            </a:r>
            <a:r>
              <a:rPr lang="en-US" sz="1700" dirty="0"/>
              <a:t>initiated in Gujarat by Dr. </a:t>
            </a:r>
            <a:r>
              <a:rPr lang="en-US" sz="1700" dirty="0" err="1"/>
              <a:t>Kurien</a:t>
            </a:r>
            <a:r>
              <a:rPr lang="en-US" sz="1700" dirty="0"/>
              <a:t> which took India in 1998 </a:t>
            </a:r>
            <a:r>
              <a:rPr lang="en-US" sz="1700" dirty="0" smtClean="0"/>
              <a:t>to</a:t>
            </a:r>
          </a:p>
          <a:p>
            <a:pPr marL="290513" indent="-290513"/>
            <a:r>
              <a:rPr lang="en-US" sz="1700" dirty="0" smtClean="0"/>
              <a:t>      become </a:t>
            </a:r>
            <a:r>
              <a:rPr lang="en-US" sz="1700" b="1" dirty="0">
                <a:solidFill>
                  <a:srgbClr val="800000"/>
                </a:solidFill>
              </a:rPr>
              <a:t>highest milk producer in the world</a:t>
            </a:r>
            <a:r>
              <a:rPr lang="en-US" dirty="0">
                <a:solidFill>
                  <a:srgbClr val="800000"/>
                </a:solidFill>
              </a:rPr>
              <a:t>.</a:t>
            </a:r>
            <a:r>
              <a:rPr lang="en-US" dirty="0"/>
              <a:t/>
            </a:r>
            <a:br>
              <a:rPr lang="en-US" dirty="0"/>
            </a:br>
            <a:endParaRPr lang="en-US" dirty="0"/>
          </a:p>
        </p:txBody>
      </p:sp>
      <p:pic>
        <p:nvPicPr>
          <p:cNvPr id="6" name="Picture 5" descr="amul-plant.png"/>
          <p:cNvPicPr>
            <a:picLocks noChangeAspect="1"/>
          </p:cNvPicPr>
          <p:nvPr/>
        </p:nvPicPr>
        <p:blipFill>
          <a:blip r:embed="rId3"/>
          <a:stretch>
            <a:fillRect/>
          </a:stretch>
        </p:blipFill>
        <p:spPr>
          <a:xfrm>
            <a:off x="762000" y="990600"/>
            <a:ext cx="7204364" cy="2819400"/>
          </a:xfrm>
          <a:prstGeom prst="rect">
            <a:avLst/>
          </a:prstGeom>
          <a:ln>
            <a:noFill/>
          </a:ln>
          <a:effectLst>
            <a:softEdge rad="112500"/>
          </a:effectLst>
        </p:spPr>
      </p:pic>
      <p:pic>
        <p:nvPicPr>
          <p:cNvPr id="5" name="Picture 6" descr="amul_brand"/>
          <p:cNvPicPr>
            <a:picLocks noChangeAspect="1" noChangeArrowheads="1"/>
          </p:cNvPicPr>
          <p:nvPr/>
        </p:nvPicPr>
        <p:blipFill>
          <a:blip r:embed="rId4"/>
          <a:srcRect/>
          <a:stretch>
            <a:fillRect/>
          </a:stretch>
        </p:blipFill>
        <p:spPr bwMode="auto">
          <a:xfrm>
            <a:off x="6172200" y="1219200"/>
            <a:ext cx="1219200" cy="762000"/>
          </a:xfrm>
          <a:prstGeom prst="rect">
            <a:avLst/>
          </a:prstGeom>
          <a:noFill/>
          <a:ln w="9525">
            <a:noFill/>
            <a:miter lim="800000"/>
            <a:headEnd/>
            <a:tailEnd/>
          </a:ln>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repeatCount="4000" fill="hold" nodeType="afterEffect">
                                  <p:stCondLst>
                                    <p:cond delay="50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pic>
        <p:nvPicPr>
          <p:cNvPr id="7" name="Picture 6" descr="why-to-invest.png"/>
          <p:cNvPicPr>
            <a:picLocks noChangeAspect="1"/>
          </p:cNvPicPr>
          <p:nvPr/>
        </p:nvPicPr>
        <p:blipFill>
          <a:blip r:embed="rId3"/>
          <a:stretch>
            <a:fillRect/>
          </a:stretch>
        </p:blipFill>
        <p:spPr>
          <a:xfrm>
            <a:off x="2590800" y="396582"/>
            <a:ext cx="3743325" cy="765468"/>
          </a:xfrm>
          <a:prstGeom prst="rect">
            <a:avLst/>
          </a:prstGeom>
        </p:spPr>
      </p:pic>
      <p:sp>
        <p:nvSpPr>
          <p:cNvPr id="8" name="Text Box 3"/>
          <p:cNvSpPr txBox="1">
            <a:spLocks noChangeArrowheads="1"/>
          </p:cNvSpPr>
          <p:nvPr/>
        </p:nvSpPr>
        <p:spPr bwMode="auto">
          <a:xfrm>
            <a:off x="762000" y="3276600"/>
            <a:ext cx="7391400" cy="2693045"/>
          </a:xfrm>
          <a:prstGeom prst="rect">
            <a:avLst/>
          </a:prstGeom>
          <a:noFill/>
          <a:ln w="9525" algn="ctr">
            <a:noFill/>
            <a:miter lim="800000"/>
            <a:headEnd/>
            <a:tailEnd/>
          </a:ln>
        </p:spPr>
        <p:txBody>
          <a:bodyPr wrap="square">
            <a:spAutoFit/>
          </a:bodyPr>
          <a:lstStyle/>
          <a:p>
            <a:pPr marL="290513" indent="-290513"/>
            <a:r>
              <a:rPr lang="en-US" sz="1300" dirty="0"/>
              <a:t>      The Gujarat state is classified as one of the leading industrialized states in India. Gujarat is one of the best places in India for the manufacturing of textiles, pharmaceuticals, and agro-based and petrochemical products. The state is also popular for its physical and social infrastructure facilities.</a:t>
            </a:r>
          </a:p>
          <a:p>
            <a:pPr marL="290513" indent="-290513"/>
            <a:r>
              <a:rPr lang="en-US" sz="1300" dirty="0"/>
              <a:t> </a:t>
            </a:r>
            <a:br>
              <a:rPr lang="en-US" sz="1300" dirty="0"/>
            </a:br>
            <a:r>
              <a:rPr lang="en-US" sz="1300" dirty="0"/>
              <a:t>The investor-friendly policies of the Gujarat state government, round-the-clock power supply, tremendous road connectivity within the state and to other parts of the country, ready availability of a trained work force, large consumer base, plenty of hardworking and skilled manpower, a simple and transparent procedure for investments, and last but not least, a business-friendly environment. </a:t>
            </a:r>
          </a:p>
          <a:p>
            <a:pPr marL="290513" indent="-290513"/>
            <a:r>
              <a:rPr lang="en-US" sz="1300" dirty="0"/>
              <a:t/>
            </a:r>
            <a:br>
              <a:rPr lang="en-US" sz="1300" dirty="0"/>
            </a:br>
            <a:r>
              <a:rPr lang="en-US" sz="1300" dirty="0"/>
              <a:t/>
            </a:r>
            <a:br>
              <a:rPr lang="en-US" sz="1300" dirty="0"/>
            </a:br>
            <a:r>
              <a:rPr lang="en-US" sz="1300" dirty="0"/>
              <a:t>Thus, the state of Gujarat offers every thing that an investor would look for before investing. The state has all the traits to become a leading hub for foreign investments. The investor is sure to gain investments in any sector in the state.</a:t>
            </a:r>
            <a:endParaRPr lang="en-US" sz="1300" dirty="0">
              <a:solidFill>
                <a:srgbClr val="B11015"/>
              </a:solidFill>
            </a:endParaRPr>
          </a:p>
        </p:txBody>
      </p:sp>
      <p:pic>
        <p:nvPicPr>
          <p:cNvPr id="6" name="Picture 5" descr="imagee.png"/>
          <p:cNvPicPr>
            <a:picLocks noChangeAspect="1"/>
          </p:cNvPicPr>
          <p:nvPr/>
        </p:nvPicPr>
        <p:blipFill>
          <a:blip r:embed="rId4"/>
          <a:stretch>
            <a:fillRect/>
          </a:stretch>
        </p:blipFill>
        <p:spPr>
          <a:xfrm>
            <a:off x="838200" y="1143000"/>
            <a:ext cx="7162800" cy="213360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2000"/>
                                        <p:tgtEl>
                                          <p:spTgt spid="6"/>
                                        </p:tgtEl>
                                      </p:cBhvr>
                                    </p:animEffect>
                                  </p:childTnLst>
                                </p:cTn>
                              </p:par>
                            </p:childTnLst>
                          </p:cTn>
                        </p:par>
                        <p:par>
                          <p:cTn id="11" fill="hold">
                            <p:stCondLst>
                              <p:cond delay="2000"/>
                            </p:stCondLst>
                            <p:childTnLst>
                              <p:par>
                                <p:cTn id="12" presetID="47"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0" y="0"/>
            <a:ext cx="9144000" cy="6858000"/>
          </a:xfrm>
          <a:prstGeom prst="rect">
            <a:avLst/>
          </a:prstGeom>
        </p:spPr>
      </p:pic>
      <p:pic>
        <p:nvPicPr>
          <p:cNvPr id="28" name="Picture 27" descr="Untitled-1.png"/>
          <p:cNvPicPr>
            <a:picLocks noChangeAspect="1"/>
          </p:cNvPicPr>
          <p:nvPr/>
        </p:nvPicPr>
        <p:blipFill>
          <a:blip r:embed="rId3"/>
          <a:stretch>
            <a:fillRect/>
          </a:stretch>
        </p:blipFill>
        <p:spPr>
          <a:xfrm>
            <a:off x="1114425" y="2037483"/>
            <a:ext cx="4524375" cy="1315317"/>
          </a:xfrm>
          <a:prstGeom prst="rect">
            <a:avLst/>
          </a:prstGeom>
        </p:spPr>
      </p:pic>
      <p:pic>
        <p:nvPicPr>
          <p:cNvPr id="30" name="Picture 29" descr="1375811823.png"/>
          <p:cNvPicPr>
            <a:picLocks noChangeAspect="1"/>
          </p:cNvPicPr>
          <p:nvPr/>
        </p:nvPicPr>
        <p:blipFill>
          <a:blip r:embed="rId4">
            <a:lum bright="-30000" contrast="-10000"/>
          </a:blip>
          <a:stretch>
            <a:fillRect/>
          </a:stretch>
        </p:blipFill>
        <p:spPr>
          <a:xfrm>
            <a:off x="1752600" y="4194810"/>
            <a:ext cx="3048000" cy="300990"/>
          </a:xfrm>
          <a:prstGeom prst="rect">
            <a:avLst/>
          </a:prstGeom>
        </p:spPr>
      </p:pic>
      <p:pic>
        <p:nvPicPr>
          <p:cNvPr id="31" name="Picture 30" descr="A-practical-Dreamer.png"/>
          <p:cNvPicPr>
            <a:picLocks noChangeAspect="1"/>
          </p:cNvPicPr>
          <p:nvPr/>
        </p:nvPicPr>
        <p:blipFill>
          <a:blip r:embed="rId5"/>
          <a:stretch>
            <a:fillRect/>
          </a:stretch>
        </p:blipFill>
        <p:spPr>
          <a:xfrm>
            <a:off x="1066800" y="3082130"/>
            <a:ext cx="4600575" cy="1337470"/>
          </a:xfrm>
          <a:prstGeom prst="rect">
            <a:avLst/>
          </a:prstGeom>
        </p:spPr>
      </p:pic>
      <p:pic>
        <p:nvPicPr>
          <p:cNvPr id="2" name="Picture 1"/>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257799" y="2190955"/>
            <a:ext cx="4046339" cy="4603834"/>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20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2000"/>
                                        <p:tgtEl>
                                          <p:spTgt spid="31"/>
                                        </p:tgtEl>
                                      </p:cBhvr>
                                    </p:animEffect>
                                  </p:childTnLst>
                                </p:cTn>
                              </p:par>
                            </p:childTnLst>
                          </p:cTn>
                        </p:par>
                        <p:par>
                          <p:cTn id="18" fill="hold">
                            <p:stCondLst>
                              <p:cond delay="4000"/>
                            </p:stCondLst>
                            <p:childTnLst>
                              <p:par>
                                <p:cTn id="19" presetID="16" presetClass="entr" presetSubtype="21"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kraland-land.jpg"/>
          <p:cNvPicPr>
            <a:picLocks noChangeAspect="1"/>
          </p:cNvPicPr>
          <p:nvPr/>
        </p:nvPicPr>
        <p:blipFill>
          <a:blip r:embed="rId2"/>
          <a:stretch>
            <a:fillRect/>
          </a:stretch>
        </p:blipFill>
        <p:spPr>
          <a:xfrm>
            <a:off x="0" y="0"/>
            <a:ext cx="9144000" cy="6957391"/>
          </a:xfrm>
          <a:prstGeom prst="rect">
            <a:avLst/>
          </a:prstGeom>
        </p:spPr>
      </p:pic>
      <p:pic>
        <p:nvPicPr>
          <p:cNvPr id="5" name="Picture 4" descr="who.png"/>
          <p:cNvPicPr>
            <a:picLocks noChangeAspect="1"/>
          </p:cNvPicPr>
          <p:nvPr/>
        </p:nvPicPr>
        <p:blipFill>
          <a:blip r:embed="rId3">
            <a:lum bright="-10000" contrast="-10000"/>
          </a:blip>
          <a:stretch>
            <a:fillRect/>
          </a:stretch>
        </p:blipFill>
        <p:spPr>
          <a:xfrm>
            <a:off x="914400" y="1728673"/>
            <a:ext cx="5194888" cy="291952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334000" y="2165773"/>
            <a:ext cx="4038600" cy="4768427"/>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20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pic>
        <p:nvPicPr>
          <p:cNvPr id="8" name="Picture 7" descr="Untitled-1.png"/>
          <p:cNvPicPr>
            <a:picLocks noChangeAspect="1"/>
          </p:cNvPicPr>
          <p:nvPr/>
        </p:nvPicPr>
        <p:blipFill>
          <a:blip r:embed="rId3"/>
          <a:stretch>
            <a:fillRect/>
          </a:stretch>
        </p:blipFill>
        <p:spPr>
          <a:xfrm>
            <a:off x="5275884" y="1257771"/>
            <a:ext cx="2801316" cy="3466629"/>
          </a:xfrm>
          <a:prstGeom prst="rect">
            <a:avLst/>
          </a:prstGeom>
        </p:spPr>
      </p:pic>
      <p:sp>
        <p:nvSpPr>
          <p:cNvPr id="5" name="Content Placeholder 5"/>
          <p:cNvSpPr txBox="1">
            <a:spLocks/>
          </p:cNvSpPr>
          <p:nvPr/>
        </p:nvSpPr>
        <p:spPr>
          <a:xfrm>
            <a:off x="900448" y="1535744"/>
            <a:ext cx="9538952" cy="5246056"/>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 Gujarat’s development journey has received</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 tremendous praise both across India and the</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 world. Under </a:t>
            </a:r>
            <a:r>
              <a:rPr kumimoji="0" lang="en-US" b="1" i="0" u="none" strike="noStrike" kern="1200" cap="none" spc="0" normalizeH="0" baseline="0" noProof="0" dirty="0" err="1" smtClean="0">
                <a:ln>
                  <a:noFill/>
                </a:ln>
                <a:effectLst/>
                <a:uLnTx/>
                <a:uFillTx/>
                <a:ea typeface="+mn-ea"/>
                <a:cs typeface="+mn-cs"/>
              </a:rPr>
              <a:t>Narendra</a:t>
            </a:r>
            <a:r>
              <a:rPr kumimoji="0" lang="en-US" b="1" i="0" u="none" strike="noStrike" kern="1200" cap="none" spc="0" normalizeH="0" baseline="0" noProof="0" dirty="0" smtClean="0">
                <a:ln>
                  <a:noFill/>
                </a:ln>
                <a:effectLst/>
                <a:uLnTx/>
                <a:uFillTx/>
                <a:ea typeface="+mn-ea"/>
                <a:cs typeface="+mn-cs"/>
              </a:rPr>
              <a:t> </a:t>
            </a:r>
            <a:r>
              <a:rPr kumimoji="0" lang="en-US" b="1" i="0" u="none" strike="noStrike" kern="1200" cap="none" spc="0" normalizeH="0" baseline="0" noProof="0" dirty="0" err="1" smtClean="0">
                <a:ln>
                  <a:noFill/>
                </a:ln>
                <a:effectLst/>
                <a:uLnTx/>
                <a:uFillTx/>
                <a:ea typeface="+mn-ea"/>
                <a:cs typeface="+mn-cs"/>
              </a:rPr>
              <a:t>Modi’s</a:t>
            </a:r>
            <a:r>
              <a:rPr kumimoji="0" lang="en-US" b="1" i="0" u="none" strike="noStrike" kern="1200" cap="none" spc="0" normalizeH="0" baseline="0" noProof="0" dirty="0" smtClean="0">
                <a:ln>
                  <a:noFill/>
                </a:ln>
                <a:effectLst/>
                <a:uLnTx/>
                <a:uFillTx/>
                <a:ea typeface="+mn-ea"/>
                <a:cs typeface="+mn-cs"/>
              </a:rPr>
              <a:t> leadership</a:t>
            </a:r>
            <a:r>
              <a:rPr lang="en-US" b="1" dirty="0" smtClean="0"/>
              <a:t> </a:t>
            </a:r>
            <a:r>
              <a:rPr kumimoji="0" lang="en-US" b="1" i="0" u="none" strike="noStrike" kern="1200" cap="none" spc="0" normalizeH="0" baseline="0" noProof="0" dirty="0" smtClean="0">
                <a:ln>
                  <a:noFill/>
                </a:ln>
                <a:effectLst/>
                <a:uLnTx/>
                <a:uFillTx/>
                <a:ea typeface="+mn-ea"/>
                <a:cs typeface="+mn-cs"/>
              </a:rPr>
              <a:t>Gujarat</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 was known for its development oriented governance</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 where the  people were made active partners and</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 stakeholders in the development journey.</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Development of Gujarat is that it is not </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centered </a:t>
            </a:r>
            <a:r>
              <a:rPr kumimoji="0" lang="en-US" b="1" i="0" u="none" strike="noStrike" kern="1200" cap="none" spc="0" normalizeH="0" baseline="0" noProof="0" dirty="0" err="1" smtClean="0">
                <a:ln>
                  <a:noFill/>
                </a:ln>
                <a:effectLst/>
                <a:uLnTx/>
                <a:uFillTx/>
                <a:ea typeface="+mn-ea"/>
                <a:cs typeface="+mn-cs"/>
              </a:rPr>
              <a:t>aroundany</a:t>
            </a:r>
            <a:r>
              <a:rPr kumimoji="0" lang="en-US" b="1" i="0" u="none" strike="noStrike" kern="1200" cap="none" spc="0" normalizeH="0" baseline="0" noProof="0" dirty="0" smtClean="0">
                <a:ln>
                  <a:noFill/>
                </a:ln>
                <a:effectLst/>
                <a:uLnTx/>
                <a:uFillTx/>
                <a:ea typeface="+mn-ea"/>
                <a:cs typeface="+mn-cs"/>
              </a:rPr>
              <a:t> one sector.</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 All the three sectors namely agriculture industries and services made and</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 equal and active contribution towards the growth of Gujarat.</a:t>
            </a:r>
            <a:r>
              <a:rPr kumimoji="0" lang="en-US" b="1" i="0" u="none" strike="noStrike" kern="1200" cap="none" spc="0" normalizeH="0" noProof="0" dirty="0" smtClean="0">
                <a:ln>
                  <a:noFill/>
                </a:ln>
                <a:effectLst/>
                <a:uLnTx/>
                <a:uFillTx/>
                <a:ea typeface="+mn-ea"/>
                <a:cs typeface="+mn-cs"/>
              </a:rPr>
              <a:t> </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Here we present some aspects that take you through the unprecedented </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smtClean="0">
                <a:ln>
                  <a:noFill/>
                </a:ln>
                <a:effectLst/>
                <a:uLnTx/>
                <a:uFillTx/>
                <a:ea typeface="+mn-ea"/>
                <a:cs typeface="+mn-cs"/>
              </a:rPr>
              <a:t>and inclusive development in Gujarat under </a:t>
            </a:r>
            <a:r>
              <a:rPr kumimoji="0" lang="en-US" b="1" i="0" u="none" strike="noStrike" kern="1200" cap="none" spc="0" normalizeH="0" baseline="0" noProof="0" dirty="0" err="1" smtClean="0">
                <a:ln>
                  <a:noFill/>
                </a:ln>
                <a:effectLst/>
                <a:uLnTx/>
                <a:uFillTx/>
                <a:ea typeface="+mn-ea"/>
                <a:cs typeface="+mn-cs"/>
              </a:rPr>
              <a:t>Narendra</a:t>
            </a:r>
            <a:r>
              <a:rPr kumimoji="0" lang="en-US" b="1" i="0" u="none" strike="noStrike" kern="1200" cap="none" spc="0" normalizeH="0" baseline="0" noProof="0" dirty="0" smtClean="0">
                <a:ln>
                  <a:noFill/>
                </a:ln>
                <a:effectLst/>
                <a:uLnTx/>
                <a:uFillTx/>
                <a:ea typeface="+mn-ea"/>
                <a:cs typeface="+mn-cs"/>
              </a:rPr>
              <a:t> </a:t>
            </a:r>
            <a:r>
              <a:rPr kumimoji="0" lang="en-US" b="1" i="0" u="none" strike="noStrike" kern="1200" cap="none" spc="0" normalizeH="0" baseline="0" noProof="0" dirty="0" err="1" smtClean="0">
                <a:ln>
                  <a:noFill/>
                </a:ln>
                <a:effectLst/>
                <a:uLnTx/>
                <a:uFillTx/>
                <a:ea typeface="+mn-ea"/>
                <a:cs typeface="+mn-cs"/>
              </a:rPr>
              <a:t>Modi</a:t>
            </a:r>
            <a:r>
              <a:rPr kumimoji="0" lang="en-US" b="1" i="0" u="none" strike="noStrike" kern="1200" cap="none" spc="0" normalizeH="0" baseline="0" noProof="0" dirty="0" smtClean="0">
                <a:ln>
                  <a:noFill/>
                </a:ln>
                <a:effectLst/>
                <a:uLnTx/>
                <a:uFillTx/>
                <a:ea typeface="+mn-ea"/>
                <a:cs typeface="+mn-cs"/>
              </a:rPr>
              <a:t>.</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0" u="none" strike="noStrike" kern="1200" cap="none" spc="0" normalizeH="0" baseline="0" noProof="0" dirty="0" smtClean="0">
              <a:ln>
                <a:noFill/>
              </a:ln>
              <a:effectLst/>
              <a:uLnTx/>
              <a:uFillTx/>
              <a:ea typeface="+mn-ea"/>
              <a:cs typeface="+mn-cs"/>
            </a:endParaRP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ey-highlights.png"/>
          <p:cNvPicPr>
            <a:picLocks noChangeAspect="1"/>
          </p:cNvPicPr>
          <p:nvPr/>
        </p:nvPicPr>
        <p:blipFill>
          <a:blip r:embed="rId2"/>
          <a:stretch>
            <a:fillRect/>
          </a:stretch>
        </p:blipFill>
        <p:spPr>
          <a:xfrm>
            <a:off x="0" y="0"/>
            <a:ext cx="9144000" cy="6858000"/>
          </a:xfrm>
          <a:prstGeom prst="rect">
            <a:avLst/>
          </a:prstGeom>
        </p:spPr>
      </p:pic>
      <p:pic>
        <p:nvPicPr>
          <p:cNvPr id="13" name="Picture 12" descr="1375811823.png"/>
          <p:cNvPicPr>
            <a:picLocks noChangeAspect="1"/>
          </p:cNvPicPr>
          <p:nvPr/>
        </p:nvPicPr>
        <p:blipFill>
          <a:blip r:embed="rId3"/>
          <a:stretch>
            <a:fillRect/>
          </a:stretch>
        </p:blipFill>
        <p:spPr>
          <a:xfrm rot="10800000" flipV="1">
            <a:off x="1066800" y="4923295"/>
            <a:ext cx="3810000" cy="258304"/>
          </a:xfrm>
          <a:prstGeom prst="rect">
            <a:avLst/>
          </a:prstGeom>
        </p:spPr>
      </p:pic>
      <p:pic>
        <p:nvPicPr>
          <p:cNvPr id="15" name="Picture 14" descr="og-vibrant.png"/>
          <p:cNvPicPr>
            <a:picLocks noChangeAspect="1"/>
          </p:cNvPicPr>
          <p:nvPr/>
        </p:nvPicPr>
        <p:blipFill>
          <a:blip r:embed="rId4">
            <a:lum bright="10000" contrast="10000"/>
          </a:blip>
          <a:stretch>
            <a:fillRect/>
          </a:stretch>
        </p:blipFill>
        <p:spPr>
          <a:xfrm>
            <a:off x="1524000" y="3152775"/>
            <a:ext cx="3914775" cy="1571625"/>
          </a:xfrm>
          <a:prstGeom prst="rect">
            <a:avLst/>
          </a:prstGeom>
        </p:spPr>
      </p:pic>
      <p:pic>
        <p:nvPicPr>
          <p:cNvPr id="16" name="Picture 15" descr="GS-2013.png"/>
          <p:cNvPicPr>
            <a:picLocks noChangeAspect="1"/>
          </p:cNvPicPr>
          <p:nvPr/>
        </p:nvPicPr>
        <p:blipFill>
          <a:blip r:embed="rId5">
            <a:lum bright="10000" contrast="10000"/>
          </a:blip>
          <a:stretch>
            <a:fillRect/>
          </a:stretch>
        </p:blipFill>
        <p:spPr>
          <a:xfrm>
            <a:off x="914400" y="3906116"/>
            <a:ext cx="4248150" cy="1351684"/>
          </a:xfrm>
          <a:prstGeom prst="rect">
            <a:avLst/>
          </a:prstGeom>
        </p:spPr>
      </p:pic>
      <p:pic>
        <p:nvPicPr>
          <p:cNvPr id="8" name="Picture 7" descr="key-highlights.png"/>
          <p:cNvPicPr>
            <a:picLocks noChangeAspect="1"/>
          </p:cNvPicPr>
          <p:nvPr/>
        </p:nvPicPr>
        <p:blipFill>
          <a:blip r:embed="rId6"/>
          <a:stretch>
            <a:fillRect/>
          </a:stretch>
        </p:blipFill>
        <p:spPr>
          <a:xfrm>
            <a:off x="762000" y="1829943"/>
            <a:ext cx="4457700" cy="1827657"/>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1000"/>
                                        <p:tgtEl>
                                          <p:spTgt spid="15"/>
                                        </p:tgtEl>
                                      </p:cBhvr>
                                    </p:animEffect>
                                  </p:childTnLst>
                                </p:cTn>
                              </p:par>
                            </p:childTnLst>
                          </p:cTn>
                        </p:par>
                        <p:par>
                          <p:cTn id="16" fill="hold">
                            <p:stCondLst>
                              <p:cond delay="50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20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0" y="0"/>
            <a:ext cx="9144000" cy="6858000"/>
          </a:xfrm>
          <a:prstGeom prst="rect">
            <a:avLst/>
          </a:prstGeom>
        </p:spPr>
      </p:pic>
      <p:pic>
        <p:nvPicPr>
          <p:cNvPr id="14" name="Picture 13" descr="vibrant-image.png"/>
          <p:cNvPicPr>
            <a:picLocks noChangeAspect="1"/>
          </p:cNvPicPr>
          <p:nvPr/>
        </p:nvPicPr>
        <p:blipFill>
          <a:blip r:embed="rId3"/>
          <a:stretch>
            <a:fillRect/>
          </a:stretch>
        </p:blipFill>
        <p:spPr>
          <a:xfrm>
            <a:off x="1295400" y="1143000"/>
            <a:ext cx="7315200" cy="3134532"/>
          </a:xfrm>
          <a:prstGeom prst="rect">
            <a:avLst/>
          </a:prstGeom>
        </p:spPr>
      </p:pic>
      <p:pic>
        <p:nvPicPr>
          <p:cNvPr id="5" name="Picture 4" descr="ligh-brown-background.jpg"/>
          <p:cNvPicPr>
            <a:picLocks noChangeAspect="1"/>
          </p:cNvPicPr>
          <p:nvPr/>
        </p:nvPicPr>
        <p:blipFill>
          <a:blip r:embed="rId4"/>
          <a:stretch>
            <a:fillRect/>
          </a:stretch>
        </p:blipFill>
        <p:spPr>
          <a:xfrm>
            <a:off x="1295400" y="4419600"/>
            <a:ext cx="7315200" cy="2209800"/>
          </a:xfrm>
          <a:prstGeom prst="rect">
            <a:avLst/>
          </a:prstGeom>
        </p:spPr>
      </p:pic>
      <p:sp>
        <p:nvSpPr>
          <p:cNvPr id="6" name="Rectangle 4"/>
          <p:cNvSpPr txBox="1">
            <a:spLocks noChangeArrowheads="1"/>
          </p:cNvSpPr>
          <p:nvPr/>
        </p:nvSpPr>
        <p:spPr>
          <a:xfrm>
            <a:off x="1371600" y="4495800"/>
            <a:ext cx="7162800" cy="2133600"/>
          </a:xfrm>
          <a:prstGeom prst="rect">
            <a:avLst/>
          </a:prstGeom>
        </p:spPr>
        <p:txBody>
          <a:bodyPr vert="horz" lIns="91440" tIns="45720" rIns="91440" bIns="45720" rtlCol="0">
            <a:noAutofit/>
          </a:bodyPr>
          <a:lstStyle/>
          <a:p>
            <a:pPr lvl="0">
              <a:spcBef>
                <a:spcPct val="20000"/>
              </a:spcBef>
            </a:pPr>
            <a:r>
              <a:rPr lang="en-US" sz="1400" dirty="0" smtClean="0"/>
              <a:t>The </a:t>
            </a:r>
            <a:r>
              <a:rPr kumimoji="0" lang="en-US" sz="1400" b="0" i="0" u="none" strike="noStrike" kern="1200" cap="none" spc="0" normalizeH="0" baseline="0" noProof="0" dirty="0" err="1" smtClean="0">
                <a:ln>
                  <a:noFill/>
                </a:ln>
                <a:effectLst/>
                <a:uLnTx/>
                <a:uFillTx/>
                <a:ea typeface="+mn-ea"/>
                <a:cs typeface="+mn-cs"/>
              </a:rPr>
              <a:t>MoUs</a:t>
            </a:r>
            <a:r>
              <a:rPr kumimoji="0" lang="en-US" sz="1400" b="0" i="0" u="none" strike="noStrike" kern="1200" cap="none" spc="0" normalizeH="0" baseline="0" noProof="0" dirty="0" smtClean="0">
                <a:ln>
                  <a:noFill/>
                </a:ln>
                <a:effectLst/>
                <a:uLnTx/>
                <a:uFillTx/>
                <a:ea typeface="+mn-ea"/>
                <a:cs typeface="+mn-cs"/>
              </a:rPr>
              <a:t> worth Rs 10 </a:t>
            </a:r>
            <a:r>
              <a:rPr kumimoji="0" lang="en-US" sz="1400" b="0" i="0" u="none" strike="noStrike" kern="1200" cap="none" spc="0" normalizeH="0" baseline="0" noProof="0" dirty="0" err="1" smtClean="0">
                <a:ln>
                  <a:noFill/>
                </a:ln>
                <a:effectLst/>
                <a:uLnTx/>
                <a:uFillTx/>
                <a:ea typeface="+mn-ea"/>
                <a:cs typeface="+mn-cs"/>
              </a:rPr>
              <a:t>lakh</a:t>
            </a:r>
            <a:r>
              <a:rPr kumimoji="0" lang="en-US" sz="1400" b="0" i="0" u="none" strike="noStrike" kern="1200" cap="none" spc="0" normalizeH="0" baseline="0" noProof="0" dirty="0" smtClean="0">
                <a:ln>
                  <a:noFill/>
                </a:ln>
                <a:effectLst/>
                <a:uLnTx/>
                <a:uFillTx/>
                <a:ea typeface="+mn-ea"/>
                <a:cs typeface="+mn-cs"/>
              </a:rPr>
              <a:t> </a:t>
            </a:r>
            <a:r>
              <a:rPr kumimoji="0" lang="en-US" sz="1400" b="0" i="0" u="none" strike="noStrike" kern="1200" cap="none" spc="0" normalizeH="0" baseline="0" noProof="0" dirty="0" err="1" smtClean="0">
                <a:ln>
                  <a:noFill/>
                </a:ln>
                <a:effectLst/>
                <a:uLnTx/>
                <a:uFillTx/>
                <a:ea typeface="+mn-ea"/>
                <a:cs typeface="+mn-cs"/>
              </a:rPr>
              <a:t>crore</a:t>
            </a:r>
            <a:r>
              <a:rPr kumimoji="0" lang="en-US" sz="1400" b="0" i="0" u="none" strike="noStrike" kern="1200" cap="none" spc="0" normalizeH="0" baseline="0" noProof="0" dirty="0" smtClean="0">
                <a:ln>
                  <a:noFill/>
                </a:ln>
                <a:effectLst/>
                <a:uLnTx/>
                <a:uFillTx/>
                <a:ea typeface="+mn-ea"/>
                <a:cs typeface="+mn-cs"/>
              </a:rPr>
              <a:t> has been signed in the Vibrant Gujarat Business Summit 2013 in which several companies participated and made announcements about the forthcoming projects in the state.</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effectLst/>
              <a:uLnTx/>
              <a:uFillTx/>
              <a:ea typeface="+mn-ea"/>
              <a:cs typeface="+mn-cs"/>
            </a:endParaRPr>
          </a:p>
          <a:p>
            <a:pPr lvl="0">
              <a:spcBef>
                <a:spcPct val="20000"/>
              </a:spcBef>
            </a:pPr>
            <a:r>
              <a:rPr kumimoji="0" lang="en-US" sz="1400" b="0" i="0" u="none" strike="noStrike" kern="1200" cap="none" spc="0" normalizeH="0" baseline="0" noProof="0" dirty="0" smtClean="0">
                <a:ln>
                  <a:noFill/>
                </a:ln>
                <a:effectLst/>
                <a:uLnTx/>
                <a:uFillTx/>
                <a:ea typeface="+mn-ea"/>
                <a:cs typeface="+mn-cs"/>
              </a:rPr>
              <a:t>The total investment commitment figure and </a:t>
            </a:r>
            <a:r>
              <a:rPr kumimoji="0" lang="en-US" sz="1400" b="0" i="0" u="none" strike="noStrike" kern="1200" cap="none" spc="0" normalizeH="0" baseline="0" noProof="0" dirty="0" err="1" smtClean="0">
                <a:ln>
                  <a:noFill/>
                </a:ln>
                <a:effectLst/>
                <a:uLnTx/>
                <a:uFillTx/>
                <a:ea typeface="+mn-ea"/>
                <a:cs typeface="+mn-cs"/>
              </a:rPr>
              <a:t>Mous</a:t>
            </a:r>
            <a:r>
              <a:rPr kumimoji="0" lang="en-US" sz="1400" b="0" i="0" u="none" strike="noStrike" kern="1200" cap="none" spc="0" normalizeH="0" baseline="0" noProof="0" dirty="0" smtClean="0">
                <a:ln>
                  <a:noFill/>
                </a:ln>
                <a:effectLst/>
                <a:uLnTx/>
                <a:uFillTx/>
                <a:ea typeface="+mn-ea"/>
                <a:cs typeface="+mn-cs"/>
              </a:rPr>
              <a:t> signed up from 8,380 in 2011 to 17,719 in 2013, as the emphasis was given on Small &amp; Medium Enterprises (SMEs) which is likely to generate more jobs for less </a:t>
            </a:r>
            <a:br>
              <a:rPr kumimoji="0" lang="en-US" sz="1400" b="0" i="0" u="none" strike="noStrike" kern="1200" cap="none" spc="0" normalizeH="0" baseline="0" noProof="0" dirty="0" smtClean="0">
                <a:ln>
                  <a:noFill/>
                </a:ln>
                <a:effectLst/>
                <a:uLnTx/>
                <a:uFillTx/>
                <a:ea typeface="+mn-ea"/>
                <a:cs typeface="+mn-cs"/>
              </a:rPr>
            </a:br>
            <a:r>
              <a:rPr lang="en-US" sz="1400" dirty="0" smtClean="0"/>
              <a:t>quantum of investment. Of the total </a:t>
            </a:r>
            <a:r>
              <a:rPr lang="en-US" sz="1400" dirty="0" err="1" smtClean="0"/>
              <a:t>MoUs</a:t>
            </a:r>
            <a:r>
              <a:rPr lang="en-US" sz="1400" dirty="0" smtClean="0"/>
              <a:t> signed 12,886 are in the SMEs sector. While, the strategic partnership intentions signed at the sixth Vibrant Gujarat summit were 2,670.</a:t>
            </a:r>
            <a:endParaRPr kumimoji="0" lang="en-US" sz="1400" b="0" i="0" u="none" strike="noStrike" kern="1200" cap="none" spc="0" normalizeH="0" baseline="0" noProof="0" dirty="0" smtClean="0">
              <a:ln>
                <a:noFill/>
              </a:ln>
              <a:effectLst/>
              <a:uLnTx/>
              <a:uFillTx/>
              <a:ea typeface="+mn-ea"/>
              <a:cs typeface="+mn-cs"/>
            </a:endParaRP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2000"/>
                                        <p:tgtEl>
                                          <p:spTgt spid="21"/>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2000"/>
                                        <p:tgtEl>
                                          <p:spTgt spid="14"/>
                                        </p:tgtEl>
                                      </p:cBhvr>
                                    </p:animEffect>
                                  </p:childTnLst>
                                </p:cTn>
                              </p:par>
                              <p:par>
                                <p:cTn id="12" presetID="3"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1000"/>
                                        <p:tgtEl>
                                          <p:spTgt spid="5"/>
                                        </p:tgtEl>
                                      </p:cBhvr>
                                    </p:animEffect>
                                  </p:childTnLst>
                                </p:cTn>
                              </p:par>
                            </p:childTnLst>
                          </p:cTn>
                        </p:par>
                        <p:par>
                          <p:cTn id="15" fill="hold">
                            <p:stCondLst>
                              <p:cond delay="40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0-#ppt_w/2"/>
                                          </p:val>
                                        </p:tav>
                                        <p:tav tm="100000">
                                          <p:val>
                                            <p:strVal val="#ppt_x"/>
                                          </p:val>
                                        </p:tav>
                                      </p:tavLst>
                                    </p:anim>
                                    <p:anim calcmode="lin" valueType="num">
                                      <p:cBhvr additive="base">
                                        <p:cTn id="19"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6" name="Rectangle 3"/>
          <p:cNvSpPr txBox="1">
            <a:spLocks noChangeArrowheads="1"/>
          </p:cNvSpPr>
          <p:nvPr/>
        </p:nvSpPr>
        <p:spPr bwMode="auto">
          <a:xfrm>
            <a:off x="457200" y="1143000"/>
            <a:ext cx="4572000" cy="1905000"/>
          </a:xfrm>
          <a:prstGeom prst="rect">
            <a:avLst/>
          </a:prstGeom>
          <a:noFill/>
          <a:ln w="9525">
            <a:noFill/>
            <a:miter lim="800000"/>
            <a:headEnd/>
            <a:tailEnd/>
          </a:ln>
        </p:spPr>
        <p:txBody>
          <a:bodyPr/>
          <a:lstStyle/>
          <a:p>
            <a:pPr marL="342900" indent="-228600">
              <a:lnSpc>
                <a:spcPct val="150000"/>
              </a:lnSpc>
              <a:spcBef>
                <a:spcPct val="20000"/>
              </a:spcBef>
              <a:buFont typeface="Wingdings" pitchFamily="2" charset="2"/>
              <a:buChar char="§"/>
              <a:defRPr/>
            </a:pPr>
            <a:r>
              <a:rPr lang="en-US" sz="1600" b="1" kern="0" dirty="0">
                <a:cs typeface="Arial" pitchFamily="34" charset="0"/>
              </a:rPr>
              <a:t>The </a:t>
            </a:r>
            <a:r>
              <a:rPr lang="en-US" sz="1600" b="1" kern="0" dirty="0">
                <a:solidFill>
                  <a:srgbClr val="B11015"/>
                </a:solidFill>
                <a:cs typeface="Arial" pitchFamily="34" charset="0"/>
              </a:rPr>
              <a:t>2003</a:t>
            </a:r>
            <a:r>
              <a:rPr lang="en-US" sz="1600" b="1" kern="0" dirty="0">
                <a:cs typeface="Arial" pitchFamily="34" charset="0"/>
              </a:rPr>
              <a:t> Global Investors’ Summit </a:t>
            </a:r>
            <a:r>
              <a:rPr lang="en-US" sz="1600" b="1" kern="0" dirty="0">
                <a:solidFill>
                  <a:srgbClr val="B11015"/>
                </a:solidFill>
                <a:cs typeface="Arial" pitchFamily="34" charset="0"/>
              </a:rPr>
              <a:t>76</a:t>
            </a:r>
            <a:r>
              <a:rPr lang="en-US" sz="1600" b="1" kern="0" dirty="0">
                <a:cs typeface="Arial" pitchFamily="34" charset="0"/>
              </a:rPr>
              <a:t> </a:t>
            </a:r>
            <a:r>
              <a:rPr lang="en-US" sz="1600" b="1" kern="0" dirty="0" smtClean="0">
                <a:cs typeface="Arial" pitchFamily="34" charset="0"/>
              </a:rPr>
              <a:t>MOUs   worth </a:t>
            </a:r>
            <a:r>
              <a:rPr lang="en-US" sz="1600" b="1" kern="0" dirty="0">
                <a:solidFill>
                  <a:srgbClr val="B11015"/>
                </a:solidFill>
                <a:cs typeface="Arial" pitchFamily="34" charset="0"/>
              </a:rPr>
              <a:t>USD 14 billion</a:t>
            </a:r>
            <a:r>
              <a:rPr lang="en-US" sz="1600" b="1" kern="0" dirty="0">
                <a:cs typeface="Arial" pitchFamily="34" charset="0"/>
              </a:rPr>
              <a:t> were signed</a:t>
            </a:r>
            <a:r>
              <a:rPr lang="en-US" sz="1600" b="1" kern="0" dirty="0" smtClean="0">
                <a:cs typeface="Arial" pitchFamily="34" charset="0"/>
              </a:rPr>
              <a:t>.</a:t>
            </a:r>
          </a:p>
          <a:p>
            <a:pPr marL="342900" indent="-228600">
              <a:lnSpc>
                <a:spcPct val="150000"/>
              </a:lnSpc>
              <a:spcBef>
                <a:spcPct val="20000"/>
              </a:spcBef>
              <a:buFont typeface="Wingdings" pitchFamily="2" charset="2"/>
              <a:buChar char="§"/>
              <a:defRPr/>
            </a:pPr>
            <a:r>
              <a:rPr lang="en-US" sz="1600" b="1" kern="0" dirty="0" smtClean="0">
                <a:cs typeface="Arial" pitchFamily="34" charset="0"/>
              </a:rPr>
              <a:t>The </a:t>
            </a:r>
            <a:r>
              <a:rPr lang="en-US" sz="1600" b="1" kern="0" dirty="0">
                <a:solidFill>
                  <a:srgbClr val="B11015"/>
                </a:solidFill>
                <a:cs typeface="Arial" pitchFamily="34" charset="0"/>
              </a:rPr>
              <a:t>2005</a:t>
            </a:r>
            <a:r>
              <a:rPr lang="en-US" sz="1600" b="1" kern="0" dirty="0">
                <a:cs typeface="Arial" pitchFamily="34" charset="0"/>
              </a:rPr>
              <a:t> Summit saw signing  of </a:t>
            </a:r>
            <a:r>
              <a:rPr lang="en-US" sz="1600" b="1" kern="0" dirty="0">
                <a:solidFill>
                  <a:srgbClr val="B11015"/>
                </a:solidFill>
                <a:cs typeface="Arial" pitchFamily="34" charset="0"/>
              </a:rPr>
              <a:t>226</a:t>
            </a:r>
            <a:r>
              <a:rPr lang="en-US" sz="1600" b="1" kern="0" dirty="0">
                <a:cs typeface="Arial" pitchFamily="34" charset="0"/>
              </a:rPr>
              <a:t> </a:t>
            </a:r>
            <a:r>
              <a:rPr lang="en-US" sz="1600" b="1" kern="0" dirty="0" smtClean="0">
                <a:cs typeface="Arial" pitchFamily="34" charset="0"/>
              </a:rPr>
              <a:t>MOUs</a:t>
            </a:r>
          </a:p>
          <a:p>
            <a:pPr marL="342900" indent="-228600">
              <a:lnSpc>
                <a:spcPct val="150000"/>
              </a:lnSpc>
              <a:spcBef>
                <a:spcPct val="20000"/>
              </a:spcBef>
              <a:defRPr/>
            </a:pPr>
            <a:r>
              <a:rPr lang="en-US" sz="1600" b="1" kern="0" dirty="0" smtClean="0">
                <a:cs typeface="Arial" pitchFamily="34" charset="0"/>
              </a:rPr>
              <a:t>       garnering </a:t>
            </a:r>
            <a:r>
              <a:rPr lang="en-US" sz="1600" b="1" kern="0" dirty="0">
                <a:cs typeface="Arial" pitchFamily="34" charset="0"/>
              </a:rPr>
              <a:t>an investment of </a:t>
            </a:r>
            <a:r>
              <a:rPr lang="en-US" sz="1600" b="1" kern="0" dirty="0">
                <a:solidFill>
                  <a:srgbClr val="B11015"/>
                </a:solidFill>
                <a:cs typeface="Arial" pitchFamily="34" charset="0"/>
              </a:rPr>
              <a:t>USD 20 billion</a:t>
            </a:r>
            <a:r>
              <a:rPr lang="en-US" sz="1600" b="1" kern="0" dirty="0" smtClean="0">
                <a:cs typeface="Arial" pitchFamily="34" charset="0"/>
              </a:rPr>
              <a:t>.</a:t>
            </a:r>
          </a:p>
          <a:p>
            <a:pPr marL="342900" indent="-228600">
              <a:lnSpc>
                <a:spcPct val="150000"/>
              </a:lnSpc>
              <a:spcBef>
                <a:spcPct val="20000"/>
              </a:spcBef>
              <a:buFont typeface="Wingdings" pitchFamily="2" charset="2"/>
              <a:buChar char="§"/>
              <a:defRPr/>
            </a:pPr>
            <a:r>
              <a:rPr lang="en-US" sz="1600" b="1" kern="0" dirty="0" smtClean="0">
                <a:cs typeface="Arial" pitchFamily="34" charset="0"/>
              </a:rPr>
              <a:t>In </a:t>
            </a:r>
            <a:r>
              <a:rPr lang="en-US" sz="1600" b="1" kern="0" dirty="0">
                <a:solidFill>
                  <a:srgbClr val="B11015"/>
                </a:solidFill>
                <a:cs typeface="Arial" pitchFamily="34" charset="0"/>
              </a:rPr>
              <a:t>2007 - 675</a:t>
            </a:r>
            <a:r>
              <a:rPr lang="en-US" sz="1600" b="1" kern="0" dirty="0">
                <a:cs typeface="Arial" pitchFamily="34" charset="0"/>
              </a:rPr>
              <a:t> MOUs worth  </a:t>
            </a:r>
            <a:r>
              <a:rPr lang="en-US" sz="1600" b="1" kern="0" dirty="0">
                <a:solidFill>
                  <a:srgbClr val="B11015"/>
                </a:solidFill>
                <a:cs typeface="Arial" pitchFamily="34" charset="0"/>
              </a:rPr>
              <a:t>USD 152 billion</a:t>
            </a:r>
            <a:r>
              <a:rPr lang="en-US" sz="1600" b="1" kern="0" dirty="0">
                <a:cs typeface="Arial" pitchFamily="34" charset="0"/>
              </a:rPr>
              <a:t> </a:t>
            </a:r>
            <a:r>
              <a:rPr lang="en-US" sz="1600" b="1" kern="0" dirty="0" smtClean="0">
                <a:cs typeface="Arial" pitchFamily="34" charset="0"/>
              </a:rPr>
              <a:t>were </a:t>
            </a:r>
            <a:r>
              <a:rPr lang="en-US" sz="1600" b="1" kern="0" dirty="0">
                <a:cs typeface="Arial" pitchFamily="34" charset="0"/>
              </a:rPr>
              <a:t>signed</a:t>
            </a:r>
            <a:r>
              <a:rPr lang="en-US" sz="1600" b="1" kern="0" dirty="0" smtClean="0">
                <a:cs typeface="Arial" pitchFamily="34" charset="0"/>
              </a:rPr>
              <a:t>.</a:t>
            </a:r>
          </a:p>
          <a:p>
            <a:pPr marL="342900" indent="-228600">
              <a:lnSpc>
                <a:spcPct val="150000"/>
              </a:lnSpc>
              <a:spcBef>
                <a:spcPct val="20000"/>
              </a:spcBef>
              <a:buFont typeface="Wingdings" pitchFamily="2" charset="2"/>
              <a:buChar char="§"/>
              <a:defRPr/>
            </a:pPr>
            <a:r>
              <a:rPr lang="en-US" sz="1600" b="1" kern="0" dirty="0" smtClean="0">
                <a:cs typeface="Arial" pitchFamily="34" charset="0"/>
              </a:rPr>
              <a:t>In </a:t>
            </a:r>
            <a:r>
              <a:rPr lang="en-US" sz="1600" b="1" kern="0" dirty="0">
                <a:solidFill>
                  <a:srgbClr val="B11015"/>
                </a:solidFill>
                <a:cs typeface="Arial" pitchFamily="34" charset="0"/>
              </a:rPr>
              <a:t>2009 - 3346</a:t>
            </a:r>
            <a:r>
              <a:rPr lang="en-US" sz="1600" b="1" kern="0" dirty="0">
                <a:cs typeface="Arial" pitchFamily="34" charset="0"/>
              </a:rPr>
              <a:t> MOUs to the value </a:t>
            </a:r>
            <a:r>
              <a:rPr lang="en-US" sz="1600" b="1" kern="0" dirty="0" smtClean="0">
                <a:cs typeface="Arial" pitchFamily="34" charset="0"/>
              </a:rPr>
              <a:t>of  </a:t>
            </a:r>
            <a:r>
              <a:rPr lang="en-US" sz="1600" b="1" kern="0" dirty="0">
                <a:solidFill>
                  <a:srgbClr val="B11015"/>
                </a:solidFill>
                <a:cs typeface="Arial" pitchFamily="34" charset="0"/>
              </a:rPr>
              <a:t>USD 240 billion</a:t>
            </a:r>
            <a:r>
              <a:rPr lang="en-US" sz="1600" b="1" kern="0" dirty="0">
                <a:cs typeface="Arial" pitchFamily="34" charset="0"/>
              </a:rPr>
              <a:t> </a:t>
            </a:r>
            <a:r>
              <a:rPr lang="en-US" sz="1600" b="1" kern="0" dirty="0" smtClean="0">
                <a:cs typeface="Arial" pitchFamily="34" charset="0"/>
              </a:rPr>
              <a:t> were </a:t>
            </a:r>
            <a:r>
              <a:rPr lang="en-US" sz="1600" b="1" kern="0" dirty="0">
                <a:cs typeface="Arial" pitchFamily="34" charset="0"/>
              </a:rPr>
              <a:t>signed</a:t>
            </a:r>
            <a:r>
              <a:rPr lang="en-US" sz="1600" b="1" kern="0" dirty="0" smtClean="0">
                <a:cs typeface="Arial" pitchFamily="34" charset="0"/>
              </a:rPr>
              <a:t>.</a:t>
            </a:r>
            <a:endParaRPr lang="en-US" sz="1600" b="1" kern="0" dirty="0">
              <a:cs typeface="Arial" pitchFamily="34" charset="0"/>
            </a:endParaRPr>
          </a:p>
          <a:p>
            <a:pPr marL="342900" indent="-228600">
              <a:lnSpc>
                <a:spcPct val="150000"/>
              </a:lnSpc>
              <a:spcBef>
                <a:spcPct val="20000"/>
              </a:spcBef>
              <a:buFont typeface="Wingdings" pitchFamily="2" charset="2"/>
              <a:buChar char="§"/>
              <a:defRPr/>
            </a:pPr>
            <a:r>
              <a:rPr lang="en-US" sz="1600" b="1" dirty="0">
                <a:cs typeface="Arial" pitchFamily="34" charset="0"/>
              </a:rPr>
              <a:t>In  </a:t>
            </a:r>
            <a:r>
              <a:rPr lang="en-US" sz="1600" b="1" dirty="0">
                <a:solidFill>
                  <a:srgbClr val="C00000"/>
                </a:solidFill>
                <a:cs typeface="Arial" pitchFamily="34" charset="0"/>
              </a:rPr>
              <a:t>2011  - 7936 </a:t>
            </a:r>
            <a:r>
              <a:rPr lang="en-US" sz="1600" b="1" dirty="0">
                <a:cs typeface="Arial" pitchFamily="34" charset="0"/>
              </a:rPr>
              <a:t>MOUs were signed </a:t>
            </a:r>
            <a:r>
              <a:rPr lang="en-US" sz="1600" b="1" dirty="0" smtClean="0">
                <a:cs typeface="Arial" pitchFamily="34" charset="0"/>
              </a:rPr>
              <a:t>worth</a:t>
            </a:r>
          </a:p>
          <a:p>
            <a:pPr marL="342900" indent="-228600">
              <a:lnSpc>
                <a:spcPct val="150000"/>
              </a:lnSpc>
              <a:spcBef>
                <a:spcPct val="20000"/>
              </a:spcBef>
              <a:defRPr/>
            </a:pPr>
            <a:r>
              <a:rPr lang="en-US" sz="1600" b="1" dirty="0" smtClean="0">
                <a:cs typeface="Arial" pitchFamily="34" charset="0"/>
              </a:rPr>
              <a:t>      </a:t>
            </a:r>
            <a:r>
              <a:rPr lang="en-US" sz="1600" b="1" dirty="0">
                <a:solidFill>
                  <a:srgbClr val="C00000"/>
                </a:solidFill>
                <a:cs typeface="Arial" pitchFamily="34" charset="0"/>
              </a:rPr>
              <a:t>USD 462 billion </a:t>
            </a:r>
            <a:r>
              <a:rPr lang="en-US" sz="1600" b="1" dirty="0">
                <a:cs typeface="Arial" pitchFamily="34" charset="0"/>
              </a:rPr>
              <a:t>in the two </a:t>
            </a:r>
            <a:r>
              <a:rPr lang="en-US" sz="1600" b="1" dirty="0" smtClean="0">
                <a:cs typeface="Arial" pitchFamily="34" charset="0"/>
              </a:rPr>
              <a:t>days</a:t>
            </a:r>
          </a:p>
          <a:p>
            <a:pPr marL="342900" indent="-228600">
              <a:lnSpc>
                <a:spcPct val="150000"/>
              </a:lnSpc>
              <a:spcBef>
                <a:spcPct val="20000"/>
              </a:spcBef>
              <a:buFont typeface="Wingdings" pitchFamily="2" charset="2"/>
              <a:buChar char="§"/>
              <a:defRPr/>
            </a:pPr>
            <a:r>
              <a:rPr lang="en-US" sz="1600" b="1" dirty="0" smtClean="0">
                <a:cs typeface="Arial" pitchFamily="34" charset="0"/>
              </a:rPr>
              <a:t>In  </a:t>
            </a:r>
            <a:r>
              <a:rPr lang="en-US" sz="1600" b="1" dirty="0">
                <a:solidFill>
                  <a:srgbClr val="C00000"/>
                </a:solidFill>
                <a:cs typeface="Arial" pitchFamily="34" charset="0"/>
              </a:rPr>
              <a:t>2013  - 17719  </a:t>
            </a:r>
            <a:r>
              <a:rPr lang="en-US" sz="1600" b="1" dirty="0">
                <a:cs typeface="Arial" pitchFamily="34" charset="0"/>
              </a:rPr>
              <a:t>MOUs were signed worth </a:t>
            </a:r>
            <a:r>
              <a:rPr lang="en-US" sz="1600" b="1" dirty="0">
                <a:solidFill>
                  <a:srgbClr val="C00000"/>
                </a:solidFill>
                <a:cs typeface="Arial" pitchFamily="34" charset="0"/>
              </a:rPr>
              <a:t>USD 821 billion </a:t>
            </a:r>
            <a:r>
              <a:rPr lang="en-US" sz="1600" b="1" dirty="0" smtClean="0">
                <a:solidFill>
                  <a:srgbClr val="C00000"/>
                </a:solidFill>
                <a:cs typeface="Arial" pitchFamily="34" charset="0"/>
              </a:rPr>
              <a:t>  </a:t>
            </a:r>
            <a:r>
              <a:rPr lang="en-US" sz="1600" b="1" dirty="0" smtClean="0">
                <a:cs typeface="Arial" pitchFamily="34" charset="0"/>
              </a:rPr>
              <a:t>in </a:t>
            </a:r>
            <a:r>
              <a:rPr lang="en-US" sz="1600" b="1" dirty="0">
                <a:cs typeface="Arial" pitchFamily="34" charset="0"/>
              </a:rPr>
              <a:t>the two days</a:t>
            </a:r>
          </a:p>
          <a:p>
            <a:pPr marL="342900" indent="-228600">
              <a:lnSpc>
                <a:spcPct val="150000"/>
              </a:lnSpc>
              <a:spcBef>
                <a:spcPct val="20000"/>
              </a:spcBef>
              <a:buFont typeface="Wingdings" pitchFamily="2" charset="2"/>
              <a:buChar char="§"/>
              <a:defRPr/>
            </a:pPr>
            <a:endParaRPr lang="en-US" sz="1600" b="1" dirty="0">
              <a:cs typeface="Arial" pitchFamily="34" charset="0"/>
            </a:endParaRPr>
          </a:p>
          <a:p>
            <a:pPr marL="342900" indent="-228600">
              <a:lnSpc>
                <a:spcPct val="150000"/>
              </a:lnSpc>
              <a:spcBef>
                <a:spcPct val="20000"/>
              </a:spcBef>
              <a:buFont typeface="Wingdings" pitchFamily="2" charset="2"/>
              <a:buChar char="§"/>
              <a:defRPr/>
            </a:pPr>
            <a:endParaRPr lang="en-US" sz="1600" b="1" kern="0" dirty="0">
              <a:cs typeface="Arial" pitchFamily="34" charset="0"/>
            </a:endParaRPr>
          </a:p>
          <a:p>
            <a:pPr marL="342900" indent="-228600">
              <a:lnSpc>
                <a:spcPct val="150000"/>
              </a:lnSpc>
              <a:spcBef>
                <a:spcPct val="20000"/>
              </a:spcBef>
              <a:buFont typeface="Wingdings" pitchFamily="2" charset="2"/>
              <a:buChar char="§"/>
              <a:defRPr/>
            </a:pPr>
            <a:endParaRPr lang="en-US" sz="1600" b="1" kern="0" dirty="0">
              <a:cs typeface="Arial" pitchFamily="34" charset="0"/>
            </a:endParaRPr>
          </a:p>
        </p:txBody>
      </p:sp>
      <p:sp>
        <p:nvSpPr>
          <p:cNvPr id="8" name="Rectangle 5"/>
          <p:cNvSpPr>
            <a:spLocks noChangeArrowheads="1"/>
          </p:cNvSpPr>
          <p:nvPr/>
        </p:nvSpPr>
        <p:spPr bwMode="auto">
          <a:xfrm>
            <a:off x="581031" y="5943601"/>
            <a:ext cx="7800969" cy="6858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lnSpc>
                <a:spcPts val="2100"/>
              </a:lnSpc>
              <a:spcBef>
                <a:spcPct val="20000"/>
              </a:spcBef>
              <a:buFont typeface="Wingdings" pitchFamily="2" charset="2"/>
              <a:buNone/>
            </a:pPr>
            <a:r>
              <a:rPr lang="en-US" b="1" dirty="0">
                <a:solidFill>
                  <a:schemeClr val="bg1"/>
                </a:solidFill>
              </a:rPr>
              <a:t>Gujarat is now seen as a place where </a:t>
            </a:r>
          </a:p>
          <a:p>
            <a:pPr algn="ctr">
              <a:lnSpc>
                <a:spcPts val="2100"/>
              </a:lnSpc>
              <a:spcBef>
                <a:spcPct val="20000"/>
              </a:spcBef>
              <a:buFont typeface="Wingdings" pitchFamily="2" charset="2"/>
              <a:buNone/>
            </a:pPr>
            <a:r>
              <a:rPr lang="en-US" b="1" dirty="0">
                <a:solidFill>
                  <a:schemeClr val="bg1"/>
                </a:solidFill>
              </a:rPr>
              <a:t>promises are not only kept but also executed in timely manner</a:t>
            </a:r>
          </a:p>
        </p:txBody>
      </p:sp>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953000" y="1306180"/>
            <a:ext cx="3220920" cy="1970420"/>
          </a:xfrm>
          <a:prstGeom prst="rect">
            <a:avLst/>
          </a:prstGeom>
        </p:spPr>
      </p:pic>
      <p:pic>
        <p:nvPicPr>
          <p:cNvPr id="9" name="Picture 8" descr="graph.png"/>
          <p:cNvPicPr>
            <a:picLocks noChangeAspect="1"/>
          </p:cNvPicPr>
          <p:nvPr/>
        </p:nvPicPr>
        <p:blipFill>
          <a:blip r:embed="rId4"/>
          <a:stretch>
            <a:fillRect/>
          </a:stretch>
        </p:blipFill>
        <p:spPr>
          <a:xfrm>
            <a:off x="4953000" y="3457575"/>
            <a:ext cx="3295650" cy="2257425"/>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2000"/>
                                        <p:tgtEl>
                                          <p:spTgt spid="25"/>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3000"/>
                                        <p:tgtEl>
                                          <p:spTgt spid="2"/>
                                        </p:tgtEl>
                                      </p:cBhvr>
                                    </p:animEffect>
                                  </p:childTnLst>
                                </p:cTn>
                              </p:par>
                              <p:par>
                                <p:cTn id="11" presetID="8"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amond(in)">
                                      <p:cBhvr>
                                        <p:cTn id="13" dur="2000"/>
                                        <p:tgtEl>
                                          <p:spTgt spid="9"/>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10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6">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10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6">
                                            <p:txEl>
                                              <p:pRg st="2" end="2"/>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10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6">
                                            <p:txEl>
                                              <p:pRg st="3" end="3"/>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10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6">
                                            <p:txEl>
                                              <p:pRg st="4" end="4"/>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10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6">
                                            <p:txEl>
                                              <p:pRg st="5" end="5"/>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 calcmode="lin" valueType="num">
                                      <p:cBhvr additive="base">
                                        <p:cTn id="40" dur="10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6">
                                            <p:txEl>
                                              <p:pRg st="6" end="6"/>
                                            </p:txEl>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 calcmode="lin" valueType="num">
                                      <p:cBhvr additive="base">
                                        <p:cTn id="44" dur="10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2" presetClass="entr" presetSubtype="8" fill="hold" grpId="0" nodeType="afterEffect">
                                  <p:stCondLst>
                                    <p:cond delay="0"/>
                                  </p:stCondLst>
                                  <p:iterate type="lt">
                                    <p:tmPct val="100000"/>
                                  </p:iterate>
                                  <p:childTnLst>
                                    <p:set>
                                      <p:cBhvr>
                                        <p:cTn id="48" dur="1" fill="hold">
                                          <p:stCondLst>
                                            <p:cond delay="0"/>
                                          </p:stCondLst>
                                        </p:cTn>
                                        <p:tgtEl>
                                          <p:spTgt spid="8"/>
                                        </p:tgtEl>
                                        <p:attrNameLst>
                                          <p:attrName>style.visibility</p:attrName>
                                        </p:attrNameLst>
                                      </p:cBhvr>
                                      <p:to>
                                        <p:strVal val="visible"/>
                                      </p:to>
                                    </p:set>
                                    <p:animEffect transition="in" filter="wipe(left)">
                                      <p:cBhvr>
                                        <p:cTn id="49" dur="75"/>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P spid="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14" name="Picture 13" descr="about-ahmedabad.png"/>
          <p:cNvPicPr>
            <a:picLocks noChangeAspect="1"/>
          </p:cNvPicPr>
          <p:nvPr/>
        </p:nvPicPr>
        <p:blipFill>
          <a:blip r:embed="rId3"/>
          <a:stretch>
            <a:fillRect/>
          </a:stretch>
        </p:blipFill>
        <p:spPr>
          <a:xfrm>
            <a:off x="838200" y="1787347"/>
            <a:ext cx="4231558" cy="2098853"/>
          </a:xfrm>
          <a:prstGeom prst="rect">
            <a:avLst/>
          </a:prstGeom>
        </p:spPr>
      </p:pic>
      <p:pic>
        <p:nvPicPr>
          <p:cNvPr id="15" name="Picture 14" descr="1375811823.png"/>
          <p:cNvPicPr>
            <a:picLocks noChangeAspect="1"/>
          </p:cNvPicPr>
          <p:nvPr/>
        </p:nvPicPr>
        <p:blipFill>
          <a:blip r:embed="rId4"/>
          <a:stretch>
            <a:fillRect/>
          </a:stretch>
        </p:blipFill>
        <p:spPr>
          <a:xfrm>
            <a:off x="914400" y="3902148"/>
            <a:ext cx="4114800" cy="212652"/>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kraland copy.jpg"/>
          <p:cNvPicPr>
            <a:picLocks noChangeAspect="1"/>
          </p:cNvPicPr>
          <p:nvPr/>
        </p:nvPicPr>
        <p:blipFill>
          <a:blip r:embed="rId2"/>
          <a:stretch>
            <a:fillRect/>
          </a:stretch>
        </p:blipFill>
        <p:spPr>
          <a:xfrm>
            <a:off x="0" y="0"/>
            <a:ext cx="9144000" cy="6858000"/>
          </a:xfrm>
          <a:prstGeom prst="rect">
            <a:avLst/>
          </a:prstGeom>
        </p:spPr>
      </p:pic>
      <p:pic>
        <p:nvPicPr>
          <p:cNvPr id="8" name="Picture 7" descr="india.png"/>
          <p:cNvPicPr>
            <a:picLocks noChangeAspect="1"/>
          </p:cNvPicPr>
          <p:nvPr/>
        </p:nvPicPr>
        <p:blipFill>
          <a:blip r:embed="rId3"/>
          <a:stretch>
            <a:fillRect/>
          </a:stretch>
        </p:blipFill>
        <p:spPr>
          <a:xfrm>
            <a:off x="1981200" y="2286001"/>
            <a:ext cx="3429000" cy="990599"/>
          </a:xfrm>
          <a:prstGeom prst="rect">
            <a:avLst/>
          </a:prstGeom>
        </p:spPr>
      </p:pic>
      <p:pic>
        <p:nvPicPr>
          <p:cNvPr id="10" name="Picture 9" descr="favoured-investment-destination.png"/>
          <p:cNvPicPr>
            <a:picLocks noChangeAspect="1"/>
          </p:cNvPicPr>
          <p:nvPr/>
        </p:nvPicPr>
        <p:blipFill>
          <a:blip r:embed="rId4"/>
          <a:stretch>
            <a:fillRect/>
          </a:stretch>
        </p:blipFill>
        <p:spPr>
          <a:xfrm>
            <a:off x="1524000" y="3505200"/>
            <a:ext cx="4191000" cy="1174131"/>
          </a:xfrm>
          <a:prstGeom prst="rect">
            <a:avLst/>
          </a:prstGeom>
        </p:spPr>
      </p:pic>
      <p:pic>
        <p:nvPicPr>
          <p:cNvPr id="11" name="Picture 10" descr="1375811823.png"/>
          <p:cNvPicPr>
            <a:picLocks noChangeAspect="1"/>
          </p:cNvPicPr>
          <p:nvPr/>
        </p:nvPicPr>
        <p:blipFill>
          <a:blip r:embed="rId5"/>
          <a:stretch>
            <a:fillRect/>
          </a:stretch>
        </p:blipFill>
        <p:spPr>
          <a:xfrm>
            <a:off x="1905000" y="4872926"/>
            <a:ext cx="3429000" cy="232474"/>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8" name="Rectangle 3"/>
          <p:cNvSpPr txBox="1">
            <a:spLocks noChangeArrowheads="1"/>
          </p:cNvSpPr>
          <p:nvPr/>
        </p:nvSpPr>
        <p:spPr>
          <a:xfrm>
            <a:off x="533400" y="3200400"/>
            <a:ext cx="7772400" cy="2971800"/>
          </a:xfrm>
          <a:prstGeom prst="rect">
            <a:avLst/>
          </a:prstGeom>
        </p:spPr>
        <p:txBody>
          <a:bodyPr vert="horz" lIns="91440" tIns="45720" rIns="91440" bIns="45720" rtlCol="0">
            <a:normAutofit/>
          </a:bodyPr>
          <a:lstStyle/>
          <a:p>
            <a:pPr marL="174625" marR="0" lvl="0" indent="0" algn="ctr" defTabSz="914400" rtl="0" eaLnBrk="1" fontAlgn="auto" latinLnBrk="0" hangingPunct="1">
              <a:lnSpc>
                <a:spcPts val="2200"/>
              </a:lnSpc>
              <a:spcBef>
                <a:spcPct val="20000"/>
              </a:spcBef>
              <a:spcAft>
                <a:spcPts val="0"/>
              </a:spcAft>
              <a:buClrTx/>
              <a:buSzTx/>
              <a:buFontTx/>
              <a:buNone/>
              <a:tabLst/>
              <a:defRPr/>
            </a:pPr>
            <a:r>
              <a:rPr kumimoji="0" lang="en-US" sz="1700" b="1" i="0" u="none" strike="noStrike" kern="1200" cap="none" spc="0" normalizeH="0" baseline="0" noProof="0" dirty="0" err="1" smtClean="0">
                <a:ln>
                  <a:noFill/>
                </a:ln>
                <a:effectLst/>
                <a:uLnTx/>
                <a:uFillTx/>
                <a:latin typeface="+mn-lt"/>
                <a:ea typeface="+mn-ea"/>
                <a:cs typeface="+mn-cs"/>
              </a:rPr>
              <a:t>Ahmedabad</a:t>
            </a:r>
            <a:r>
              <a:rPr kumimoji="0" lang="en-US" sz="1700" b="1" i="0" u="none" strike="noStrike" kern="1200" cap="none" spc="0" normalizeH="0" baseline="0" noProof="0" dirty="0" smtClean="0">
                <a:ln>
                  <a:noFill/>
                </a:ln>
                <a:effectLst/>
                <a:uLnTx/>
                <a:uFillTx/>
                <a:latin typeface="+mn-lt"/>
                <a:ea typeface="+mn-ea"/>
                <a:cs typeface="+mn-cs"/>
              </a:rPr>
              <a:t>  is located in the central Gujarat is the largest city in Gujarat and is</a:t>
            </a:r>
          </a:p>
          <a:p>
            <a:pPr marL="174625" marR="0" lvl="0" indent="0" algn="ctr" defTabSz="914400" rtl="0" eaLnBrk="1" fontAlgn="auto" latinLnBrk="0" hangingPunct="1">
              <a:lnSpc>
                <a:spcPts val="2200"/>
              </a:lnSpc>
              <a:spcBef>
                <a:spcPct val="20000"/>
              </a:spcBef>
              <a:spcAft>
                <a:spcPts val="0"/>
              </a:spcAft>
              <a:buClrTx/>
              <a:buSzTx/>
              <a:buFontTx/>
              <a:buNone/>
              <a:tabLst/>
              <a:defRPr/>
            </a:pPr>
            <a:r>
              <a:rPr kumimoji="0" lang="en-US" sz="1700" b="1" i="0" u="none" strike="noStrike" kern="1200" cap="none" spc="0" normalizeH="0" baseline="0" noProof="0" dirty="0" smtClean="0">
                <a:ln>
                  <a:noFill/>
                </a:ln>
                <a:solidFill>
                  <a:srgbClr val="800000"/>
                </a:solidFill>
                <a:effectLst/>
                <a:uLnTx/>
                <a:uFillTx/>
                <a:latin typeface="+mn-lt"/>
                <a:ea typeface="+mn-ea"/>
                <a:cs typeface="+mn-cs"/>
              </a:rPr>
              <a:t> the seventh largest urban agglomeration</a:t>
            </a:r>
            <a:r>
              <a:rPr kumimoji="0" lang="en-US" sz="1700" b="1" i="0" u="none" strike="noStrike" kern="1200" cap="none" spc="0" normalizeH="0" baseline="0" noProof="0" dirty="0" smtClean="0">
                <a:ln>
                  <a:noFill/>
                </a:ln>
                <a:effectLst/>
                <a:uLnTx/>
                <a:uFillTx/>
                <a:latin typeface="+mn-lt"/>
                <a:ea typeface="+mn-ea"/>
                <a:cs typeface="+mn-cs"/>
              </a:rPr>
              <a:t> in India.</a:t>
            </a:r>
          </a:p>
          <a:p>
            <a:pPr marL="174625" marR="0" lvl="0" indent="0" algn="ctr" defTabSz="914400" rtl="0" eaLnBrk="1" fontAlgn="auto" latinLnBrk="0" hangingPunct="1">
              <a:lnSpc>
                <a:spcPts val="2200"/>
              </a:lnSpc>
              <a:spcBef>
                <a:spcPct val="20000"/>
              </a:spcBef>
              <a:spcAft>
                <a:spcPts val="0"/>
              </a:spcAft>
              <a:buClrTx/>
              <a:buSzTx/>
              <a:buFontTx/>
              <a:buNone/>
              <a:tabLst/>
              <a:defRPr/>
            </a:pPr>
            <a:endParaRPr kumimoji="0" lang="en-US" sz="1700" b="1" i="0" u="none" strike="noStrike" kern="1200" cap="none" spc="0" normalizeH="0" baseline="0" noProof="0" dirty="0" smtClean="0">
              <a:ln>
                <a:noFill/>
              </a:ln>
              <a:effectLst/>
              <a:uLnTx/>
              <a:uFillTx/>
              <a:latin typeface="+mn-lt"/>
              <a:ea typeface="+mn-ea"/>
              <a:cs typeface="+mn-cs"/>
            </a:endParaRPr>
          </a:p>
          <a:p>
            <a:pPr marL="174625" marR="0" lvl="0" indent="0" algn="ctr" defTabSz="914400" rtl="0" eaLnBrk="1" fontAlgn="auto" latinLnBrk="0" hangingPunct="1">
              <a:lnSpc>
                <a:spcPts val="2200"/>
              </a:lnSpc>
              <a:spcBef>
                <a:spcPct val="20000"/>
              </a:spcBef>
              <a:spcAft>
                <a:spcPts val="0"/>
              </a:spcAft>
              <a:buClrTx/>
              <a:buSzTx/>
              <a:buFontTx/>
              <a:buNone/>
              <a:tabLst/>
              <a:defRPr/>
            </a:pPr>
            <a:r>
              <a:rPr kumimoji="0" lang="en-US" sz="1700" b="1" i="0" u="none" strike="noStrike" kern="1200" cap="none" spc="0" normalizeH="0" baseline="0" noProof="0" dirty="0" err="1" smtClean="0">
                <a:ln>
                  <a:noFill/>
                </a:ln>
                <a:effectLst/>
                <a:uLnTx/>
                <a:uFillTx/>
                <a:latin typeface="+mn-lt"/>
                <a:ea typeface="+mn-ea"/>
                <a:cs typeface="+mn-cs"/>
              </a:rPr>
              <a:t>Ahmedabad</a:t>
            </a:r>
            <a:r>
              <a:rPr kumimoji="0" lang="en-US" sz="1700" b="1" i="0" u="none" strike="noStrike" kern="1200" cap="none" spc="0" normalizeH="0" baseline="0" noProof="0" dirty="0" smtClean="0">
                <a:ln>
                  <a:noFill/>
                </a:ln>
                <a:effectLst/>
                <a:uLnTx/>
                <a:uFillTx/>
                <a:latin typeface="+mn-lt"/>
                <a:ea typeface="+mn-ea"/>
                <a:cs typeface="+mn-cs"/>
              </a:rPr>
              <a:t> is </a:t>
            </a:r>
            <a:r>
              <a:rPr kumimoji="0" lang="en-US" sz="1700" b="1" i="0" u="none" strike="noStrike" kern="1200" cap="none" spc="0" normalizeH="0" baseline="0" noProof="0" dirty="0" smtClean="0">
                <a:ln>
                  <a:noFill/>
                </a:ln>
                <a:solidFill>
                  <a:srgbClr val="800000"/>
                </a:solidFill>
                <a:effectLst/>
                <a:uLnTx/>
                <a:uFillTx/>
                <a:latin typeface="+mn-lt"/>
                <a:ea typeface="+mn-ea"/>
                <a:cs typeface="+mn-cs"/>
              </a:rPr>
              <a:t>spread across ten </a:t>
            </a:r>
            <a:r>
              <a:rPr kumimoji="0" lang="en-US" sz="1700" b="1" i="0" u="none" strike="noStrike" kern="1200" cap="none" spc="0" normalizeH="0" baseline="0" noProof="0" dirty="0" err="1" smtClean="0">
                <a:ln>
                  <a:noFill/>
                </a:ln>
                <a:solidFill>
                  <a:srgbClr val="800000"/>
                </a:solidFill>
                <a:effectLst/>
                <a:uLnTx/>
                <a:uFillTx/>
                <a:latin typeface="+mn-lt"/>
                <a:ea typeface="+mn-ea"/>
                <a:cs typeface="+mn-cs"/>
              </a:rPr>
              <a:t>talukas</a:t>
            </a:r>
            <a:r>
              <a:rPr kumimoji="0" lang="en-US" sz="1700" b="1" i="0" u="none" strike="noStrike" kern="1200" cap="none" spc="0" normalizeH="0" baseline="0" noProof="0" dirty="0" smtClean="0">
                <a:ln>
                  <a:noFill/>
                </a:ln>
                <a:solidFill>
                  <a:srgbClr val="800000"/>
                </a:solidFill>
                <a:effectLst/>
                <a:uLnTx/>
                <a:uFillTx/>
                <a:latin typeface="+mn-lt"/>
                <a:ea typeface="+mn-ea"/>
                <a:cs typeface="+mn-cs"/>
              </a:rPr>
              <a:t> </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Barwala</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Daskroi</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Dholka</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Dhandhuka</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Detroj</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Sanand</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Bavla</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Ranpur</a:t>
            </a:r>
            <a:r>
              <a:rPr kumimoji="0" lang="en-US" sz="1700" b="1" i="0" u="none" strike="noStrike" kern="1200" cap="none" spc="0" normalizeH="0" baseline="0" noProof="0" dirty="0" smtClean="0">
                <a:ln>
                  <a:noFill/>
                </a:ln>
                <a:effectLst/>
                <a:uLnTx/>
                <a:uFillTx/>
                <a:latin typeface="+mn-lt"/>
                <a:ea typeface="+mn-ea"/>
                <a:cs typeface="+mn-cs"/>
              </a:rPr>
              <a:t>, </a:t>
            </a:r>
            <a:r>
              <a:rPr kumimoji="0" lang="en-US" sz="1700" b="1" i="0" u="none" strike="noStrike" kern="1200" cap="none" spc="0" normalizeH="0" baseline="0" noProof="0" dirty="0" err="1" smtClean="0">
                <a:ln>
                  <a:noFill/>
                </a:ln>
                <a:effectLst/>
                <a:uLnTx/>
                <a:uFillTx/>
                <a:latin typeface="+mn-lt"/>
                <a:ea typeface="+mn-ea"/>
                <a:cs typeface="+mn-cs"/>
              </a:rPr>
              <a:t>Mandal</a:t>
            </a:r>
            <a:r>
              <a:rPr kumimoji="0" lang="en-US" sz="1700" b="1" i="0" u="none" strike="noStrike" kern="1200" cap="none" spc="0" normalizeH="0" baseline="0" noProof="0" dirty="0" smtClean="0">
                <a:ln>
                  <a:noFill/>
                </a:ln>
                <a:effectLst/>
                <a:uLnTx/>
                <a:uFillTx/>
                <a:latin typeface="+mn-lt"/>
                <a:ea typeface="+mn-ea"/>
                <a:cs typeface="+mn-cs"/>
              </a:rPr>
              <a:t> and </a:t>
            </a:r>
            <a:r>
              <a:rPr kumimoji="0" lang="en-US" sz="1700" b="1" i="0" u="none" strike="noStrike" kern="1200" cap="none" spc="0" normalizeH="0" baseline="0" noProof="0" dirty="0" err="1" smtClean="0">
                <a:ln>
                  <a:noFill/>
                </a:ln>
                <a:effectLst/>
                <a:uLnTx/>
                <a:uFillTx/>
                <a:latin typeface="+mn-lt"/>
                <a:ea typeface="+mn-ea"/>
                <a:cs typeface="+mn-cs"/>
              </a:rPr>
              <a:t>Viramgam</a:t>
            </a:r>
            <a:r>
              <a:rPr kumimoji="0" lang="en-US" sz="1700" b="1" i="0" u="none" strike="noStrike" kern="1200" cap="none" spc="0" normalizeH="0" baseline="0" noProof="0" dirty="0" smtClean="0">
                <a:ln>
                  <a:noFill/>
                </a:ln>
                <a:effectLst/>
                <a:uLnTx/>
                <a:uFillTx/>
                <a:latin typeface="+mn-lt"/>
                <a:ea typeface="+mn-ea"/>
                <a:cs typeface="+mn-cs"/>
              </a:rPr>
              <a:t>.</a:t>
            </a:r>
          </a:p>
          <a:p>
            <a:pPr marL="174625" marR="0" lvl="0" indent="0" algn="ctr" defTabSz="914400" rtl="0" eaLnBrk="1" fontAlgn="auto" latinLnBrk="0" hangingPunct="1">
              <a:lnSpc>
                <a:spcPts val="2200"/>
              </a:lnSpc>
              <a:spcBef>
                <a:spcPct val="20000"/>
              </a:spcBef>
              <a:spcAft>
                <a:spcPts val="0"/>
              </a:spcAft>
              <a:buClrTx/>
              <a:buSzTx/>
              <a:buFontTx/>
              <a:buNone/>
              <a:tabLst/>
              <a:defRPr/>
            </a:pPr>
            <a:r>
              <a:rPr kumimoji="0" lang="en-US" sz="1700" b="1" i="0" u="none" strike="noStrike" kern="1200" cap="none" spc="0" normalizeH="0" baseline="0" noProof="0" dirty="0" smtClean="0">
                <a:ln>
                  <a:noFill/>
                </a:ln>
                <a:effectLst/>
                <a:uLnTx/>
                <a:uFillTx/>
                <a:latin typeface="+mn-lt"/>
                <a:ea typeface="+mn-ea"/>
                <a:cs typeface="+mn-cs"/>
              </a:rPr>
              <a:t> </a:t>
            </a:r>
          </a:p>
          <a:p>
            <a:pPr marL="174625" marR="0" lvl="0" indent="0" algn="ctr" defTabSz="914400" rtl="0" eaLnBrk="1" fontAlgn="auto" latinLnBrk="0" hangingPunct="1">
              <a:lnSpc>
                <a:spcPts val="2200"/>
              </a:lnSpc>
              <a:spcBef>
                <a:spcPct val="20000"/>
              </a:spcBef>
              <a:spcAft>
                <a:spcPts val="0"/>
              </a:spcAft>
              <a:buClrTx/>
              <a:buSzTx/>
              <a:buFontTx/>
              <a:buNone/>
              <a:tabLst/>
              <a:defRPr/>
            </a:pPr>
            <a:r>
              <a:rPr kumimoji="0" lang="en-US" sz="1700" b="1" i="0" u="none" strike="noStrike" kern="1200" cap="none" spc="0" normalizeH="0" baseline="0" noProof="0" dirty="0" err="1" smtClean="0">
                <a:ln>
                  <a:noFill/>
                </a:ln>
                <a:effectLst/>
                <a:uLnTx/>
                <a:uFillTx/>
                <a:latin typeface="+mn-lt"/>
                <a:ea typeface="+mn-ea"/>
                <a:cs typeface="+mn-cs"/>
              </a:rPr>
              <a:t>Ahmedabad</a:t>
            </a:r>
            <a:r>
              <a:rPr kumimoji="0" lang="en-US" sz="1700" b="1" i="0" u="none" strike="noStrike" kern="1200" cap="none" spc="0" normalizeH="0" baseline="0" noProof="0" dirty="0" smtClean="0">
                <a:ln>
                  <a:noFill/>
                </a:ln>
                <a:effectLst/>
                <a:uLnTx/>
                <a:uFillTx/>
                <a:latin typeface="+mn-lt"/>
                <a:ea typeface="+mn-ea"/>
                <a:cs typeface="+mn-cs"/>
              </a:rPr>
              <a:t> is an industrial hub for textiles and is popularly known as  the </a:t>
            </a:r>
            <a:r>
              <a:rPr kumimoji="0" lang="en-US" sz="1700" b="1" i="0" u="none" strike="noStrike" kern="1200" cap="none" spc="0" normalizeH="0" baseline="0" noProof="0" dirty="0" smtClean="0">
                <a:ln>
                  <a:noFill/>
                </a:ln>
                <a:solidFill>
                  <a:srgbClr val="800000"/>
                </a:solidFill>
                <a:effectLst/>
                <a:uLnTx/>
                <a:uFillTx/>
                <a:latin typeface="+mn-lt"/>
                <a:ea typeface="+mn-ea"/>
                <a:cs typeface="+mn-cs"/>
              </a:rPr>
              <a:t>‘Manchester of India’.</a:t>
            </a:r>
          </a:p>
        </p:txBody>
      </p:sp>
      <p:pic>
        <p:nvPicPr>
          <p:cNvPr id="9" name="Picture 8" descr="amhedabad-image-1.png"/>
          <p:cNvPicPr>
            <a:picLocks noChangeAspect="1"/>
          </p:cNvPicPr>
          <p:nvPr/>
        </p:nvPicPr>
        <p:blipFill>
          <a:blip r:embed="rId3"/>
          <a:stretch>
            <a:fillRect/>
          </a:stretch>
        </p:blipFill>
        <p:spPr>
          <a:xfrm>
            <a:off x="609600" y="1066800"/>
            <a:ext cx="2819400" cy="2255520"/>
          </a:xfrm>
          <a:prstGeom prst="rect">
            <a:avLst/>
          </a:prstGeom>
        </p:spPr>
      </p:pic>
      <p:pic>
        <p:nvPicPr>
          <p:cNvPr id="12" name="Picture 11" descr="Untitled-5.png"/>
          <p:cNvPicPr>
            <a:picLocks noChangeAspect="1"/>
          </p:cNvPicPr>
          <p:nvPr/>
        </p:nvPicPr>
        <p:blipFill>
          <a:blip r:embed="rId4"/>
          <a:stretch>
            <a:fillRect/>
          </a:stretch>
        </p:blipFill>
        <p:spPr>
          <a:xfrm>
            <a:off x="3124200" y="746760"/>
            <a:ext cx="2590800" cy="2072640"/>
          </a:xfrm>
          <a:prstGeom prst="rect">
            <a:avLst/>
          </a:prstGeom>
        </p:spPr>
      </p:pic>
      <p:pic>
        <p:nvPicPr>
          <p:cNvPr id="14" name="Picture 13" descr="images-(5).png"/>
          <p:cNvPicPr>
            <a:picLocks noChangeAspect="1"/>
          </p:cNvPicPr>
          <p:nvPr/>
        </p:nvPicPr>
        <p:blipFill>
          <a:blip r:embed="rId5"/>
          <a:stretch>
            <a:fillRect/>
          </a:stretch>
        </p:blipFill>
        <p:spPr>
          <a:xfrm>
            <a:off x="5029200" y="914400"/>
            <a:ext cx="3634882" cy="243840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1+#ppt_w/2"/>
                                          </p:val>
                                        </p:tav>
                                        <p:tav tm="100000">
                                          <p:val>
                                            <p:strVal val="#ppt_x"/>
                                          </p:val>
                                        </p:tav>
                                      </p:tavLst>
                                    </p:anim>
                                    <p:anim calcmode="lin" valueType="num">
                                      <p:cBhvr additive="base">
                                        <p:cTn id="16" dur="20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2" presetClass="entr" presetSubtype="4" fill="hold" grpId="0"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2" presetClass="entr" presetSubtype="4" fill="hold" grpId="0" nodeType="after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0"/>
                            </p:stCondLst>
                            <p:childTnLst>
                              <p:par>
                                <p:cTn id="33" presetID="2" presetClass="entr" presetSubtype="4" fill="hold" grpId="0" nodeType="after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additive="base">
                                        <p:cTn id="3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6000"/>
                            </p:stCondLst>
                            <p:childTnLst>
                              <p:par>
                                <p:cTn id="38" presetID="2" presetClass="entr" presetSubtype="4" fill="hold" grpId="0" nodeType="after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 calcmode="lin" valueType="num">
                                      <p:cBhvr additive="base">
                                        <p:cTn id="4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Royal-Woods.png"/>
          <p:cNvPicPr>
            <a:picLocks noChangeAspect="1"/>
          </p:cNvPicPr>
          <p:nvPr/>
        </p:nvPicPr>
        <p:blipFill>
          <a:blip r:embed="rId2"/>
          <a:stretch>
            <a:fillRect/>
          </a:stretch>
        </p:blipFill>
        <p:spPr>
          <a:xfrm>
            <a:off x="0" y="0"/>
            <a:ext cx="9144000" cy="6858000"/>
          </a:xfrm>
          <a:prstGeom prst="rect">
            <a:avLst/>
          </a:prstGeom>
        </p:spPr>
      </p:pic>
      <p:pic>
        <p:nvPicPr>
          <p:cNvPr id="10" name="Picture 9" descr="RW.png"/>
          <p:cNvPicPr>
            <a:picLocks noChangeAspect="1"/>
          </p:cNvPicPr>
          <p:nvPr/>
        </p:nvPicPr>
        <p:blipFill>
          <a:blip r:embed="rId3"/>
          <a:stretch>
            <a:fillRect/>
          </a:stretch>
        </p:blipFill>
        <p:spPr>
          <a:xfrm>
            <a:off x="1066800" y="2006600"/>
            <a:ext cx="4419600" cy="1289050"/>
          </a:xfrm>
          <a:prstGeom prst="rect">
            <a:avLst/>
          </a:prstGeom>
        </p:spPr>
      </p:pic>
      <p:pic>
        <p:nvPicPr>
          <p:cNvPr id="12" name="Picture 11" descr="txt-RW.png"/>
          <p:cNvPicPr>
            <a:picLocks noChangeAspect="1"/>
          </p:cNvPicPr>
          <p:nvPr/>
        </p:nvPicPr>
        <p:blipFill>
          <a:blip r:embed="rId4"/>
          <a:stretch>
            <a:fillRect/>
          </a:stretch>
        </p:blipFill>
        <p:spPr>
          <a:xfrm>
            <a:off x="1143000" y="3387546"/>
            <a:ext cx="4229100" cy="879653"/>
          </a:xfrm>
          <a:prstGeom prst="rect">
            <a:avLst/>
          </a:prstGeom>
        </p:spPr>
      </p:pic>
      <p:pic>
        <p:nvPicPr>
          <p:cNvPr id="14" name="Picture 13" descr="1375811823.png"/>
          <p:cNvPicPr>
            <a:picLocks noChangeAspect="1"/>
          </p:cNvPicPr>
          <p:nvPr/>
        </p:nvPicPr>
        <p:blipFill>
          <a:blip r:embed="rId5"/>
          <a:stretch>
            <a:fillRect/>
          </a:stretch>
        </p:blipFill>
        <p:spPr>
          <a:xfrm>
            <a:off x="1371600" y="4230576"/>
            <a:ext cx="3657600" cy="189024"/>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1000"/>
                                        <p:tgtEl>
                                          <p:spTgt spid="17"/>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3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7" name="Rectangle 3"/>
          <p:cNvSpPr txBox="1">
            <a:spLocks noChangeArrowheads="1"/>
          </p:cNvSpPr>
          <p:nvPr/>
        </p:nvSpPr>
        <p:spPr>
          <a:xfrm>
            <a:off x="3962400" y="1600200"/>
            <a:ext cx="4267200" cy="4953000"/>
          </a:xfrm>
          <a:prstGeom prst="rect">
            <a:avLst/>
          </a:prstGeom>
          <a:noFill/>
        </p:spPr>
        <p:txBody>
          <a:bodyPr/>
          <a:lstStyle/>
          <a:p>
            <a:pPr marL="347663" marR="0" lvl="0" indent="-347663" algn="l" defTabSz="914400" rtl="0" eaLnBrk="1" fontAlgn="auto" latinLnBrk="0" hangingPunct="1">
              <a:lnSpc>
                <a:spcPts val="3500"/>
              </a:lnSpc>
              <a:spcBef>
                <a:spcPct val="20000"/>
              </a:spcBef>
              <a:spcAft>
                <a:spcPts val="0"/>
              </a:spcAft>
              <a:buClr>
                <a:schemeClr val="tx1"/>
              </a:buClr>
              <a:buSzTx/>
              <a:buFont typeface="Wingdings" pitchFamily="2" charset="2"/>
              <a:buChar char="§"/>
              <a:tabLst/>
              <a:defRPr/>
            </a:pPr>
            <a:r>
              <a:rPr kumimoji="0" lang="en-US" sz="1800" b="1" i="0" u="none" strike="noStrike" kern="1200" cap="none" spc="0" normalizeH="0" baseline="0" noProof="0" dirty="0" smtClean="0">
                <a:ln>
                  <a:noFill/>
                </a:ln>
                <a:solidFill>
                  <a:srgbClr val="B11015"/>
                </a:solidFill>
                <a:effectLst/>
                <a:uLnTx/>
                <a:uFillTx/>
                <a:latin typeface="+mn-lt"/>
                <a:ea typeface="+mn-ea"/>
                <a:cs typeface="+mn-cs"/>
              </a:rPr>
              <a:t>A luxurious gated community</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Ahmedabad</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t>
            </a:r>
          </a:p>
          <a:p>
            <a:pPr marL="347663" indent="-347663">
              <a:lnSpc>
                <a:spcPts val="3500"/>
              </a:lnSpc>
              <a:spcBef>
                <a:spcPct val="20000"/>
              </a:spcBef>
              <a:buClr>
                <a:schemeClr val="tx1"/>
              </a:buClr>
              <a:buFont typeface="Wingdings" pitchFamily="2" charset="2"/>
              <a:buChar char="§"/>
              <a:defRPr/>
            </a:pPr>
            <a:r>
              <a:rPr kumimoji="0" lang="en-US" sz="1800" b="1" i="0" u="none" strike="noStrike" kern="1200" cap="none" spc="0" normalizeH="0" baseline="0" noProof="0" dirty="0" smtClean="0">
                <a:ln>
                  <a:noFill/>
                </a:ln>
                <a:solidFill>
                  <a:srgbClr val="B11015"/>
                </a:solidFill>
                <a:effectLst/>
                <a:uLnTx/>
                <a:uFillTx/>
                <a:latin typeface="+mn-lt"/>
                <a:ea typeface="+mn-ea"/>
                <a:cs typeface="+mn-cs"/>
              </a:rPr>
              <a:t>150, 300, 575 </a:t>
            </a:r>
            <a:r>
              <a:rPr lang="en-US" b="1" dirty="0" smtClean="0">
                <a:solidFill>
                  <a:srgbClr val="B11015"/>
                </a:solidFill>
              </a:rPr>
              <a:t>and 710 </a:t>
            </a:r>
            <a:r>
              <a:rPr lang="en-US" b="1" dirty="0" err="1" smtClean="0">
                <a:solidFill>
                  <a:srgbClr val="B11015"/>
                </a:solidFill>
              </a:rPr>
              <a:t>sq.yard</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bungalow plot.</a:t>
            </a:r>
          </a:p>
          <a:p>
            <a:pPr marL="347663" marR="0" lvl="0" indent="-347663" algn="l" defTabSz="914400" rtl="0" eaLnBrk="1" fontAlgn="auto" latinLnBrk="0" hangingPunct="1">
              <a:lnSpc>
                <a:spcPts val="3500"/>
              </a:lnSpc>
              <a:spcBef>
                <a:spcPct val="20000"/>
              </a:spcBef>
              <a:spcAft>
                <a:spcPts val="0"/>
              </a:spcAft>
              <a:buClr>
                <a:schemeClr val="tx1"/>
              </a:buClr>
              <a:buSzTx/>
              <a:buFont typeface="Wingdings" pitchFamily="2" charset="2"/>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With all the </a:t>
            </a:r>
            <a:r>
              <a:rPr kumimoji="0" lang="en-US" sz="1800" b="1" i="0" u="none" strike="noStrike" kern="1200" cap="none" spc="0" normalizeH="0" baseline="0" noProof="0" dirty="0" smtClean="0">
                <a:ln>
                  <a:noFill/>
                </a:ln>
                <a:solidFill>
                  <a:srgbClr val="B11015"/>
                </a:solidFill>
                <a:effectLst/>
                <a:uLnTx/>
                <a:uFillTx/>
                <a:latin typeface="+mn-lt"/>
                <a:ea typeface="+mn-ea"/>
                <a:cs typeface="+mn-cs"/>
              </a:rPr>
              <a:t>infrastructure and luxuries.</a:t>
            </a:r>
          </a:p>
          <a:p>
            <a:pPr marL="347663" marR="0" lvl="0" indent="-347663" algn="l" defTabSz="914400" rtl="0" eaLnBrk="1" fontAlgn="auto" latinLnBrk="0" hangingPunct="1">
              <a:lnSpc>
                <a:spcPts val="3500"/>
              </a:lnSpc>
              <a:spcBef>
                <a:spcPct val="20000"/>
              </a:spcBef>
              <a:spcAft>
                <a:spcPts val="0"/>
              </a:spcAft>
              <a:buClr>
                <a:schemeClr val="tx1"/>
              </a:buClr>
              <a:buSzTx/>
              <a:buFont typeface="Wingdings" pitchFamily="2" charset="2"/>
              <a:buChar char="§"/>
              <a:tabLst/>
              <a:defRPr/>
            </a:pPr>
            <a:r>
              <a:rPr kumimoji="0" lang="en-US" sz="1800" b="1" i="0" u="none" strike="noStrike" kern="1200" cap="none" spc="0" normalizeH="0" baseline="0" noProof="0" dirty="0" smtClean="0">
                <a:ln>
                  <a:noFill/>
                </a:ln>
                <a:solidFill>
                  <a:srgbClr val="B11015"/>
                </a:solidFill>
                <a:effectLst/>
                <a:uLnTx/>
                <a:uFillTx/>
                <a:latin typeface="+mn-lt"/>
                <a:ea typeface="+mn-ea"/>
                <a:cs typeface="+mn-cs"/>
              </a:rPr>
              <a:t>45 </a:t>
            </a:r>
            <a:r>
              <a:rPr kumimoji="0" lang="en-US" sz="1800" b="1" i="0" u="none" strike="noStrike" kern="1200" cap="none" spc="0" normalizeH="0" baseline="0" noProof="0" dirty="0" err="1" smtClean="0">
                <a:ln>
                  <a:noFill/>
                </a:ln>
                <a:solidFill>
                  <a:srgbClr val="B11015"/>
                </a:solidFill>
                <a:effectLst/>
                <a:uLnTx/>
                <a:uFillTx/>
                <a:latin typeface="+mn-lt"/>
                <a:ea typeface="+mn-ea"/>
                <a:cs typeface="+mn-cs"/>
              </a:rPr>
              <a:t>kms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from S.P. Ring road, </a:t>
            </a:r>
            <a:r>
              <a:rPr kumimoji="0" lang="en-US" sz="1800" b="1" i="0" u="none" strike="noStrike" kern="1200" cap="none" spc="0" normalizeH="0" baseline="0" noProof="0" dirty="0" smtClean="0">
                <a:ln>
                  <a:noFill/>
                </a:ln>
                <a:solidFill>
                  <a:srgbClr val="B11015"/>
                </a:solidFill>
                <a:effectLst/>
                <a:uLnTx/>
                <a:uFillTx/>
                <a:latin typeface="+mn-lt"/>
                <a:ea typeface="+mn-ea"/>
                <a:cs typeface="+mn-cs"/>
              </a:rPr>
              <a:t>5 </a:t>
            </a:r>
            <a:r>
              <a:rPr kumimoji="0" lang="en-US" sz="1800" b="1" i="0" u="none" strike="noStrike" kern="1200" cap="none" spc="0" normalizeH="0" baseline="0" noProof="0" dirty="0" err="1" smtClean="0">
                <a:ln>
                  <a:noFill/>
                </a:ln>
                <a:solidFill>
                  <a:srgbClr val="B11015"/>
                </a:solidFill>
                <a:effectLst/>
                <a:uLnTx/>
                <a:uFillTx/>
                <a:latin typeface="+mn-lt"/>
                <a:ea typeface="+mn-ea"/>
                <a:cs typeface="+mn-cs"/>
              </a:rPr>
              <a:t>kms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from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Kensville</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Golf Course.</a:t>
            </a:r>
            <a:br>
              <a:rPr kumimoji="0" lang="en-US" sz="1800" b="0" i="0" u="none" strike="noStrike" kern="1200" cap="none" spc="0" normalizeH="0" baseline="0" noProof="0" dirty="0" smtClean="0">
                <a:ln>
                  <a:noFill/>
                </a:ln>
                <a:solidFill>
                  <a:schemeClr val="tx1"/>
                </a:solidFill>
                <a:effectLst/>
                <a:uLnTx/>
                <a:uFillTx/>
                <a:latin typeface="+mn-lt"/>
                <a:ea typeface="+mn-ea"/>
                <a:cs typeface="+mn-cs"/>
              </a:rPr>
            </a:b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Rectangle 38"/>
          <p:cNvSpPr>
            <a:spLocks noChangeArrowheads="1"/>
          </p:cNvSpPr>
          <p:nvPr/>
        </p:nvSpPr>
        <p:spPr bwMode="auto">
          <a:xfrm>
            <a:off x="1066800" y="5486400"/>
            <a:ext cx="6934200" cy="8382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lnSpc>
                <a:spcPts val="2300"/>
              </a:lnSpc>
              <a:spcBef>
                <a:spcPct val="20000"/>
              </a:spcBef>
              <a:buClr>
                <a:schemeClr val="tx1"/>
              </a:buClr>
              <a:buFont typeface="Wingdings" pitchFamily="2" charset="2"/>
              <a:buNone/>
            </a:pPr>
            <a:r>
              <a:rPr lang="en-US" b="1" dirty="0">
                <a:solidFill>
                  <a:schemeClr val="bg1"/>
                </a:solidFill>
              </a:rPr>
              <a:t>Bungalow plotting project which is spread over 150 acres of land</a:t>
            </a:r>
          </a:p>
        </p:txBody>
      </p:sp>
      <p:pic>
        <p:nvPicPr>
          <p:cNvPr id="6" name="Picture 5" descr="mmmmm.png"/>
          <p:cNvPicPr>
            <a:picLocks noChangeAspect="1"/>
          </p:cNvPicPr>
          <p:nvPr/>
        </p:nvPicPr>
        <p:blipFill>
          <a:blip r:embed="rId3"/>
          <a:stretch>
            <a:fillRect/>
          </a:stretch>
        </p:blipFill>
        <p:spPr>
          <a:xfrm>
            <a:off x="914400" y="1143000"/>
            <a:ext cx="3200400" cy="4314824"/>
          </a:xfrm>
          <a:prstGeom prst="rect">
            <a:avLst/>
          </a:prstGeom>
          <a:ln>
            <a:noFill/>
          </a:ln>
          <a:effectLst>
            <a:softEdge rad="11250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2000"/>
                                        <p:tgtEl>
                                          <p:spTgt spid="7">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2000"/>
                                        <p:tgtEl>
                                          <p:spTgt spid="7">
                                            <p:txEl>
                                              <p:pRg st="1" end="1"/>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2000"/>
                                        <p:tgtEl>
                                          <p:spTgt spid="7">
                                            <p:txEl>
                                              <p:pRg st="2" end="2"/>
                                            </p:txEl>
                                          </p:spTgt>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2000"/>
                                        <p:tgtEl>
                                          <p:spTgt spid="7">
                                            <p:txEl>
                                              <p:pRg st="3" end="3"/>
                                            </p:txEl>
                                          </p:spTgt>
                                        </p:tgtEl>
                                      </p:cBhvr>
                                    </p:animEffect>
                                  </p:childTnLst>
                                </p:cTn>
                              </p:par>
                            </p:childTnLst>
                          </p:cTn>
                        </p:par>
                        <p:par>
                          <p:cTn id="24" fill="hold">
                            <p:stCondLst>
                              <p:cond delay="10000"/>
                            </p:stCondLst>
                            <p:childTnLst>
                              <p:par>
                                <p:cTn id="25" presetID="2" presetClass="entr" presetSubtype="8" fill="hold" grpId="0" nodeType="afterEffect">
                                  <p:stCondLst>
                                    <p:cond delay="0"/>
                                  </p:stCondLst>
                                  <p:childTnLst>
                                    <p:set>
                                      <p:cBhvr>
                                        <p:cTn id="26" dur="1" fill="hold">
                                          <p:stCondLst>
                                            <p:cond delay="0"/>
                                          </p:stCondLst>
                                        </p:cTn>
                                        <p:tgtEl>
                                          <p:spTgt spid="11">
                                            <p:bg/>
                                          </p:spTgt>
                                        </p:tgtEl>
                                        <p:attrNameLst>
                                          <p:attrName>style.visibility</p:attrName>
                                        </p:attrNameLst>
                                      </p:cBhvr>
                                      <p:to>
                                        <p:strVal val="visible"/>
                                      </p:to>
                                    </p:set>
                                    <p:anim calcmode="lin" valueType="num">
                                      <p:cBhvr additive="base">
                                        <p:cTn id="27" dur="1000" fill="hold"/>
                                        <p:tgtEl>
                                          <p:spTgt spid="11">
                                            <p:bg/>
                                          </p:spTgt>
                                        </p:tgtEl>
                                        <p:attrNameLst>
                                          <p:attrName>ppt_x</p:attrName>
                                        </p:attrNameLst>
                                      </p:cBhvr>
                                      <p:tavLst>
                                        <p:tav tm="0">
                                          <p:val>
                                            <p:strVal val="0-#ppt_w/2"/>
                                          </p:val>
                                        </p:tav>
                                        <p:tav tm="100000">
                                          <p:val>
                                            <p:strVal val="#ppt_x"/>
                                          </p:val>
                                        </p:tav>
                                      </p:tavLst>
                                    </p:anim>
                                    <p:anim calcmode="lin" valueType="num">
                                      <p:cBhvr additive="base">
                                        <p:cTn id="28" dur="1000" fill="hold"/>
                                        <p:tgtEl>
                                          <p:spTgt spid="11">
                                            <p:bg/>
                                          </p:spTgt>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iterate type="lt">
                                    <p:tmPct val="0"/>
                                  </p:iterate>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6" name="Rectangle 4"/>
          <p:cNvSpPr txBox="1">
            <a:spLocks noChangeArrowheads="1"/>
          </p:cNvSpPr>
          <p:nvPr/>
        </p:nvSpPr>
        <p:spPr>
          <a:xfrm>
            <a:off x="609600" y="1143000"/>
            <a:ext cx="4572000" cy="4419600"/>
          </a:xfrm>
          <a:prstGeom prst="rect">
            <a:avLst/>
          </a:prstGeom>
        </p:spPr>
        <p:txBody>
          <a:bodyPr vert="horz" lIns="91440" tIns="45720" rIns="91440" bIns="45720" rtlCol="0">
            <a:normAutofit/>
          </a:bodyPr>
          <a:lstStyle/>
          <a:p>
            <a:pPr marL="231775" marR="0" lvl="0" indent="0" algn="ctr" defTabSz="914400" rtl="0" eaLnBrk="1" fontAlgn="auto" latinLnBrk="0" hangingPunct="1">
              <a:lnSpc>
                <a:spcPts val="2500"/>
              </a:lnSpc>
              <a:spcBef>
                <a:spcPct val="20000"/>
              </a:spcBef>
              <a:spcAft>
                <a:spcPts val="0"/>
              </a:spcAft>
              <a:buClrTx/>
              <a:buSzTx/>
              <a:buFont typeface="Wingdings" pitchFamily="2" charset="2"/>
              <a:buNone/>
              <a:tabLst/>
              <a:defRPr/>
            </a:pPr>
            <a:r>
              <a:rPr kumimoji="0" lang="en-US" sz="1800" b="1" i="0" u="none" strike="noStrike" kern="1200" cap="none" spc="0" normalizeH="0" baseline="0" noProof="0" dirty="0" smtClean="0">
                <a:ln>
                  <a:noFill/>
                </a:ln>
                <a:solidFill>
                  <a:srgbClr val="800000"/>
                </a:solidFill>
                <a:effectLst/>
                <a:uLnTx/>
                <a:uFillTx/>
                <a:latin typeface="+mn-lt"/>
                <a:ea typeface="+mn-ea"/>
                <a:cs typeface="+mn-cs"/>
              </a:rPr>
              <a:t>Royal Wood is situated near the famous </a:t>
            </a:r>
            <a:r>
              <a:rPr kumimoji="0" lang="en-US" sz="1800" b="1" i="0" u="none" strike="noStrike" kern="1200" cap="none" spc="0" normalizeH="0" baseline="0" noProof="0" dirty="0" err="1" smtClean="0">
                <a:ln>
                  <a:noFill/>
                </a:ln>
                <a:solidFill>
                  <a:srgbClr val="800000"/>
                </a:solidFill>
                <a:effectLst/>
                <a:uLnTx/>
                <a:uFillTx/>
                <a:latin typeface="+mn-lt"/>
                <a:ea typeface="+mn-ea"/>
                <a:cs typeface="+mn-cs"/>
              </a:rPr>
              <a:t>Nalsarovar</a:t>
            </a:r>
            <a:r>
              <a:rPr kumimoji="0" lang="en-US" sz="1800" b="1" i="0" u="none" strike="noStrike" kern="1200" cap="none" spc="0" normalizeH="0" baseline="0" noProof="0" dirty="0" smtClean="0">
                <a:ln>
                  <a:noFill/>
                </a:ln>
                <a:solidFill>
                  <a:srgbClr val="800000"/>
                </a:solidFill>
                <a:effectLst/>
                <a:uLnTx/>
                <a:uFillTx/>
                <a:latin typeface="+mn-lt"/>
                <a:ea typeface="+mn-ea"/>
                <a:cs typeface="+mn-cs"/>
              </a:rPr>
              <a:t> Bird Centaury</a:t>
            </a:r>
            <a:r>
              <a:rPr kumimoji="0" lang="en-US" sz="1800" b="0" i="0" u="none" strike="noStrike" kern="1200" cap="none" spc="0" normalizeH="0" baseline="0" noProof="0" dirty="0" smtClean="0">
                <a:ln>
                  <a:noFill/>
                </a:ln>
                <a:effectLst/>
                <a:uLnTx/>
                <a:uFillTx/>
                <a:latin typeface="+mn-lt"/>
                <a:ea typeface="+mn-ea"/>
                <a:cs typeface="+mn-cs"/>
              </a:rPr>
              <a:t>. </a:t>
            </a:r>
            <a:r>
              <a:rPr kumimoji="0" lang="en-US" sz="1800" b="0" i="0" u="none" strike="noStrike" kern="1200" cap="none" spc="0" normalizeH="0" baseline="0" noProof="0" dirty="0" err="1" smtClean="0">
                <a:ln>
                  <a:noFill/>
                </a:ln>
                <a:effectLst/>
                <a:uLnTx/>
                <a:uFillTx/>
                <a:latin typeface="+mn-lt"/>
                <a:ea typeface="+mn-ea"/>
                <a:cs typeface="+mn-cs"/>
              </a:rPr>
              <a:t>Nalsarovar</a:t>
            </a:r>
            <a:r>
              <a:rPr kumimoji="0" lang="en-US" sz="1800" b="0" i="0" u="none" strike="noStrike" kern="1200" cap="none" spc="0" normalizeH="0" baseline="0" noProof="0" dirty="0" smtClean="0">
                <a:ln>
                  <a:noFill/>
                </a:ln>
                <a:effectLst/>
                <a:uLnTx/>
                <a:uFillTx/>
                <a:latin typeface="+mn-lt"/>
                <a:ea typeface="+mn-ea"/>
                <a:cs typeface="+mn-cs"/>
              </a:rPr>
              <a:t> is a seasonal lake spread over an area of 115 sp.km. It is known to </a:t>
            </a:r>
            <a:r>
              <a:rPr kumimoji="0" lang="en-US" sz="1800" b="0" i="0" u="none" strike="noStrike" kern="1200" cap="none" spc="0" normalizeH="0" baseline="0" noProof="0" dirty="0" err="1" smtClean="0">
                <a:ln>
                  <a:noFill/>
                </a:ln>
                <a:effectLst/>
                <a:uLnTx/>
                <a:uFillTx/>
                <a:latin typeface="+mn-lt"/>
                <a:ea typeface="+mn-ea"/>
                <a:cs typeface="+mn-cs"/>
              </a:rPr>
              <a:t>harbour</a:t>
            </a:r>
            <a:r>
              <a:rPr kumimoji="0" lang="en-US" sz="1800" b="0" i="0" u="none" strike="noStrike" kern="1200" cap="none" spc="0" normalizeH="0" baseline="0" noProof="0" dirty="0" smtClean="0">
                <a:ln>
                  <a:noFill/>
                </a:ln>
                <a:effectLst/>
                <a:uLnTx/>
                <a:uFillTx/>
                <a:latin typeface="+mn-lt"/>
                <a:ea typeface="+mn-ea"/>
                <a:cs typeface="+mn-cs"/>
              </a:rPr>
              <a:t> more than 250 species of birds. In winter the migratory birds descend on the </a:t>
            </a:r>
            <a:r>
              <a:rPr kumimoji="0" lang="en-US" sz="1800" b="0" i="0" u="none" strike="noStrike" kern="1200" cap="none" spc="0" normalizeH="0" baseline="0" noProof="0" dirty="0" err="1" smtClean="0">
                <a:ln>
                  <a:noFill/>
                </a:ln>
                <a:effectLst/>
                <a:uLnTx/>
                <a:uFillTx/>
                <a:latin typeface="+mn-lt"/>
                <a:ea typeface="+mn-ea"/>
                <a:cs typeface="+mn-cs"/>
              </a:rPr>
              <a:t>Nalsarovar</a:t>
            </a:r>
            <a:r>
              <a:rPr kumimoji="0" lang="en-US" sz="1800" b="0" i="0" u="none" strike="noStrike" kern="1200" cap="none" spc="0" normalizeH="0" baseline="0" noProof="0" dirty="0" smtClean="0">
                <a:ln>
                  <a:noFill/>
                </a:ln>
                <a:effectLst/>
                <a:uLnTx/>
                <a:uFillTx/>
                <a:latin typeface="+mn-lt"/>
                <a:ea typeface="+mn-ea"/>
                <a:cs typeface="+mn-cs"/>
              </a:rPr>
              <a:t> in their thousands. </a:t>
            </a:r>
            <a:br>
              <a:rPr kumimoji="0" lang="en-US" sz="1800" b="0" i="0" u="none" strike="noStrike" kern="1200" cap="none" spc="0" normalizeH="0" baseline="0" noProof="0" dirty="0" smtClean="0">
                <a:ln>
                  <a:noFill/>
                </a:ln>
                <a:effectLst/>
                <a:uLnTx/>
                <a:uFillTx/>
                <a:latin typeface="+mn-lt"/>
                <a:ea typeface="+mn-ea"/>
                <a:cs typeface="+mn-cs"/>
              </a:rPr>
            </a:br>
            <a:r>
              <a:rPr kumimoji="0" lang="en-US" sz="1800" b="0" i="0" u="none" strike="noStrike" kern="1200" cap="none" spc="0" normalizeH="0" baseline="0" noProof="0" dirty="0" smtClean="0">
                <a:ln>
                  <a:noFill/>
                </a:ln>
                <a:effectLst/>
                <a:uLnTx/>
                <a:uFillTx/>
                <a:latin typeface="+mn-lt"/>
                <a:ea typeface="+mn-ea"/>
                <a:cs typeface="+mn-cs"/>
              </a:rPr>
              <a:t/>
            </a:r>
            <a:br>
              <a:rPr kumimoji="0" lang="en-US" sz="1800" b="0" i="0" u="none" strike="noStrike" kern="1200" cap="none" spc="0" normalizeH="0" baseline="0" noProof="0" dirty="0" smtClean="0">
                <a:ln>
                  <a:noFill/>
                </a:ln>
                <a:effectLst/>
                <a:uLnTx/>
                <a:uFillTx/>
                <a:latin typeface="+mn-lt"/>
                <a:ea typeface="+mn-ea"/>
                <a:cs typeface="+mn-cs"/>
              </a:rPr>
            </a:br>
            <a:r>
              <a:rPr kumimoji="0" lang="en-US" sz="1800" b="0" i="0" u="none" strike="noStrike" kern="1200" cap="none" spc="0" normalizeH="0" baseline="0" noProof="0" dirty="0" smtClean="0">
                <a:ln>
                  <a:noFill/>
                </a:ln>
                <a:effectLst/>
                <a:uLnTx/>
                <a:uFillTx/>
                <a:latin typeface="+mn-lt"/>
                <a:ea typeface="+mn-ea"/>
                <a:cs typeface="+mn-cs"/>
              </a:rPr>
              <a:t>Visitors are ferried in small boats and to experience a sunrise or a sunset while gliding gently through the silent waters, with birds silhouetted in the golden orange glow will lift any sagging spirits.</a:t>
            </a:r>
          </a:p>
          <a:p>
            <a:pPr marL="231775" marR="0" lvl="0" indent="0" algn="ctr" defTabSz="914400" rtl="0" eaLnBrk="1" fontAlgn="auto" latinLnBrk="0" hangingPunct="1">
              <a:lnSpc>
                <a:spcPts val="2500"/>
              </a:lnSpc>
              <a:spcBef>
                <a:spcPct val="20000"/>
              </a:spcBef>
              <a:spcAft>
                <a:spcPts val="0"/>
              </a:spcAft>
              <a:buClrTx/>
              <a:buSzTx/>
              <a:buFont typeface="Wingdings" pitchFamily="2" charset="2"/>
              <a:buNone/>
              <a:tabLst/>
              <a:defRPr/>
            </a:pPr>
            <a:endParaRPr kumimoji="0" lang="en-US" sz="1800" b="0" i="0" u="none" strike="noStrike" kern="1200" cap="none" spc="0" normalizeH="0" baseline="0" noProof="0" dirty="0" smtClean="0">
              <a:ln>
                <a:noFill/>
              </a:ln>
              <a:effectLst/>
              <a:uLnTx/>
              <a:uFillTx/>
              <a:latin typeface="+mn-lt"/>
              <a:ea typeface="+mn-ea"/>
              <a:cs typeface="+mn-cs"/>
            </a:endParaRPr>
          </a:p>
        </p:txBody>
      </p:sp>
      <p:sp>
        <p:nvSpPr>
          <p:cNvPr id="9" name="Rectangle 5"/>
          <p:cNvSpPr>
            <a:spLocks noChangeArrowheads="1"/>
          </p:cNvSpPr>
          <p:nvPr/>
        </p:nvSpPr>
        <p:spPr bwMode="auto">
          <a:xfrm>
            <a:off x="1219200" y="5391912"/>
            <a:ext cx="6781800" cy="1085088"/>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lnSpc>
                <a:spcPts val="2200"/>
              </a:lnSpc>
              <a:spcBef>
                <a:spcPct val="20000"/>
              </a:spcBef>
              <a:buFont typeface="Wingdings" pitchFamily="2" charset="2"/>
              <a:buNone/>
            </a:pPr>
            <a:r>
              <a:rPr lang="en-US" b="1" dirty="0">
                <a:solidFill>
                  <a:schemeClr val="bg1"/>
                </a:solidFill>
              </a:rPr>
              <a:t>Royal Wood is the perfect blend to nature with modernization. </a:t>
            </a:r>
          </a:p>
          <a:p>
            <a:pPr algn="ctr">
              <a:lnSpc>
                <a:spcPts val="2200"/>
              </a:lnSpc>
              <a:spcBef>
                <a:spcPct val="20000"/>
              </a:spcBef>
              <a:buFont typeface="Wingdings" pitchFamily="2" charset="2"/>
              <a:buNone/>
            </a:pPr>
            <a:r>
              <a:rPr lang="en-US" b="1" dirty="0">
                <a:solidFill>
                  <a:schemeClr val="bg1"/>
                </a:solidFill>
              </a:rPr>
              <a:t>Our vision is to create the culture of the tradition town while </a:t>
            </a:r>
            <a:br>
              <a:rPr lang="en-US" b="1" dirty="0">
                <a:solidFill>
                  <a:schemeClr val="bg1"/>
                </a:solidFill>
              </a:rPr>
            </a:br>
            <a:r>
              <a:rPr lang="en-US" b="1" dirty="0">
                <a:solidFill>
                  <a:schemeClr val="bg1"/>
                </a:solidFill>
              </a:rPr>
              <a:t>trying to retain the advantages city offer.</a:t>
            </a:r>
          </a:p>
        </p:txBody>
      </p:sp>
      <p:pic>
        <p:nvPicPr>
          <p:cNvPr id="7" name="Picture 6" descr="bird.png"/>
          <p:cNvPicPr>
            <a:picLocks noChangeAspect="1"/>
          </p:cNvPicPr>
          <p:nvPr/>
        </p:nvPicPr>
        <p:blipFill>
          <a:blip r:embed="rId3"/>
          <a:stretch>
            <a:fillRect/>
          </a:stretch>
        </p:blipFill>
        <p:spPr>
          <a:xfrm>
            <a:off x="5029200" y="1219200"/>
            <a:ext cx="3006097" cy="4052121"/>
          </a:xfrm>
          <a:prstGeom prst="rect">
            <a:avLst/>
          </a:prstGeom>
          <a:ln>
            <a:noFill/>
          </a:ln>
          <a:effectLst>
            <a:softEdge rad="11250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6"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3" presetClass="entr" presetSubtype="5" fill="hold" grpId="0" nodeType="with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blinds(vertical)">
                                      <p:cBhvr>
                                        <p:cTn id="15" dur="1000"/>
                                        <p:tgtEl>
                                          <p:spTgt spid="9">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2000"/>
                                        <p:tgtEl>
                                          <p:spTgt spid="9">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wipe(left)">
                                      <p:cBhvr>
                                        <p:cTn id="21"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P spid="9" grpId="0" uiExpand="1"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10" name="Text Box 16"/>
          <p:cNvSpPr txBox="1">
            <a:spLocks noChangeArrowheads="1"/>
          </p:cNvSpPr>
          <p:nvPr/>
        </p:nvSpPr>
        <p:spPr bwMode="auto">
          <a:xfrm>
            <a:off x="1582615" y="3981271"/>
            <a:ext cx="2532185" cy="1200329"/>
          </a:xfrm>
          <a:prstGeom prst="rect">
            <a:avLst/>
          </a:prstGeom>
          <a:noFill/>
          <a:ln w="9525" algn="ctr">
            <a:noFill/>
            <a:miter lim="800000"/>
            <a:headEnd/>
            <a:tailEnd/>
          </a:ln>
        </p:spPr>
        <p:txBody>
          <a:bodyPr wrap="square">
            <a:spAutoFit/>
          </a:bodyPr>
          <a:lstStyle/>
          <a:p>
            <a:pPr algn="ctr"/>
            <a:r>
              <a:rPr lang="en-US" sz="2400" b="1" dirty="0">
                <a:solidFill>
                  <a:srgbClr val="800000"/>
                </a:solidFill>
                <a:latin typeface="Bodoni MT" pitchFamily="18" charset="0"/>
              </a:rPr>
              <a:t>On   11.11.2011</a:t>
            </a:r>
          </a:p>
          <a:p>
            <a:pPr algn="ctr"/>
            <a:r>
              <a:rPr lang="en-US" sz="2400" b="1" dirty="0">
                <a:solidFill>
                  <a:srgbClr val="800000"/>
                </a:solidFill>
                <a:latin typeface="Bodoni MT" pitchFamily="18" charset="0"/>
              </a:rPr>
              <a:t> inaugurated     by</a:t>
            </a:r>
          </a:p>
          <a:p>
            <a:pPr algn="ctr"/>
            <a:r>
              <a:rPr lang="en-US" sz="2400" b="1" dirty="0">
                <a:solidFill>
                  <a:srgbClr val="800000"/>
                </a:solidFill>
                <a:latin typeface="Bodoni MT" pitchFamily="18" charset="0"/>
              </a:rPr>
              <a:t> </a:t>
            </a:r>
            <a:r>
              <a:rPr lang="en-US" sz="2400" b="1" dirty="0" err="1">
                <a:solidFill>
                  <a:srgbClr val="800000"/>
                </a:solidFill>
                <a:latin typeface="Bodoni MT" pitchFamily="18" charset="0"/>
              </a:rPr>
              <a:t>Hema</a:t>
            </a:r>
            <a:r>
              <a:rPr lang="en-US" sz="2400" b="1" dirty="0">
                <a:solidFill>
                  <a:srgbClr val="800000"/>
                </a:solidFill>
                <a:latin typeface="Bodoni MT" pitchFamily="18" charset="0"/>
              </a:rPr>
              <a:t>   </a:t>
            </a:r>
            <a:r>
              <a:rPr lang="en-US" sz="2400" b="1" dirty="0" err="1">
                <a:solidFill>
                  <a:srgbClr val="800000"/>
                </a:solidFill>
                <a:latin typeface="Bodoni MT" pitchFamily="18" charset="0"/>
              </a:rPr>
              <a:t>Malini</a:t>
            </a:r>
            <a:endParaRPr lang="en-US" sz="2400" b="1" dirty="0">
              <a:solidFill>
                <a:srgbClr val="800000"/>
              </a:solidFill>
              <a:latin typeface="Bodoni MT" pitchFamily="18" charset="0"/>
            </a:endParaRPr>
          </a:p>
        </p:txBody>
      </p:sp>
      <p:pic>
        <p:nvPicPr>
          <p:cNvPr id="12" name="Picture 11" descr="Hema-Malini.png"/>
          <p:cNvPicPr>
            <a:picLocks noChangeAspect="1"/>
          </p:cNvPicPr>
          <p:nvPr/>
        </p:nvPicPr>
        <p:blipFill>
          <a:blip r:embed="rId3"/>
          <a:stretch>
            <a:fillRect/>
          </a:stretch>
        </p:blipFill>
        <p:spPr>
          <a:xfrm>
            <a:off x="1066800" y="1143000"/>
            <a:ext cx="4419600"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descr="Untitled-1.png"/>
          <p:cNvPicPr>
            <a:picLocks noChangeAspect="1"/>
          </p:cNvPicPr>
          <p:nvPr/>
        </p:nvPicPr>
        <p:blipFill>
          <a:blip r:embed="rId4"/>
          <a:stretch>
            <a:fillRect/>
          </a:stretch>
        </p:blipFill>
        <p:spPr>
          <a:xfrm>
            <a:off x="4724400" y="524399"/>
            <a:ext cx="3479480" cy="6028801"/>
          </a:xfrm>
          <a:prstGeom prst="rect">
            <a:avLst/>
          </a:prstGeom>
          <a:ln>
            <a:noFill/>
          </a:ln>
          <a:effectLst>
            <a:softEdge rad="11250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wipe(up)">
                                      <p:cBhvr>
                                        <p:cTn id="7" dur="2000"/>
                                        <p:tgtEl>
                                          <p:spTgt spid="10">
                                            <p:txEl>
                                              <p:pRg st="2" end="2"/>
                                            </p:txEl>
                                          </p:spTgt>
                                        </p:tgtEl>
                                      </p:cBhvr>
                                    </p:animEffect>
                                  </p:childTnLst>
                                  <p:subTnLst>
                                    <p:animClr clrSpc="rgb" dir="cw">
                                      <p:cBhvr override="childStyle">
                                        <p:cTn dur="1" fill="hold" display="0" masterRel="nextClick" afterEffect="1"/>
                                        <p:tgtEl>
                                          <p:spTgt spid="10">
                                            <p:txEl>
                                              <p:pRg st="2" end="2"/>
                                            </p:txEl>
                                          </p:spTgt>
                                        </p:tgtEl>
                                        <p:attrNameLst>
                                          <p:attrName>ppt_c</p:attrName>
                                        </p:attrNameLst>
                                      </p:cBhvr>
                                      <p:to>
                                        <a:schemeClr val="tx1"/>
                                      </p:to>
                                    </p:animClr>
                                  </p:subTnLst>
                                </p:cTn>
                              </p:par>
                              <p:par>
                                <p:cTn id="8" presetID="22" presetClass="entr" presetSubtype="1"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2000"/>
                                        <p:tgtEl>
                                          <p:spTgt spid="10">
                                            <p:txEl>
                                              <p:pRg st="1" end="1"/>
                                            </p:txEl>
                                          </p:spTgt>
                                        </p:tgtEl>
                                      </p:cBhvr>
                                    </p:animEffect>
                                  </p:childTnLst>
                                  <p:subTnLst>
                                    <p:animClr clrSpc="rgb" dir="cw">
                                      <p:cBhvr override="childStyle">
                                        <p:cTn dur="1" fill="hold" display="0" masterRel="nextClick" afterEffect="1"/>
                                        <p:tgtEl>
                                          <p:spTgt spid="10">
                                            <p:txEl>
                                              <p:pRg st="1" end="1"/>
                                            </p:txEl>
                                          </p:spTgt>
                                        </p:tgtEl>
                                        <p:attrNameLst>
                                          <p:attrName>ppt_c</p:attrName>
                                        </p:attrNameLst>
                                      </p:cBhvr>
                                      <p:to>
                                        <a:schemeClr val="tx1"/>
                                      </p:to>
                                    </p:animClr>
                                  </p:sub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2000"/>
                                        <p:tgtEl>
                                          <p:spTgt spid="10">
                                            <p:txEl>
                                              <p:pRg st="0" end="0"/>
                                            </p:txEl>
                                          </p:spTgt>
                                        </p:tgtEl>
                                      </p:cBhvr>
                                    </p:animEffect>
                                  </p:childTnLst>
                                  <p:subTnLst>
                                    <p:animClr clrSpc="rgb" dir="cw">
                                      <p:cBhvr override="childStyle">
                                        <p:cTn dur="1" fill="hold" display="0" masterRel="nextClick" afterEffect="1"/>
                                        <p:tgtEl>
                                          <p:spTgt spid="10">
                                            <p:txEl>
                                              <p:pRg st="0" end="0"/>
                                            </p:txEl>
                                          </p:spTgt>
                                        </p:tgtEl>
                                        <p:attrNameLst>
                                          <p:attrName>ppt_c</p:attrName>
                                        </p:attrNameLst>
                                      </p:cBhvr>
                                      <p:to>
                                        <a:schemeClr val="tx1"/>
                                      </p:to>
                                    </p:animClr>
                                  </p:subTnLst>
                                </p:cTn>
                              </p:par>
                              <p:par>
                                <p:cTn id="14" presetID="21"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8)">
                                      <p:cBhvr>
                                        <p:cTn id="16" dur="20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rev="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k...land.jpg"/>
          <p:cNvPicPr>
            <a:picLocks noChangeAspect="1"/>
          </p:cNvPicPr>
          <p:nvPr/>
        </p:nvPicPr>
        <p:blipFill>
          <a:blip r:embed="rId2"/>
          <a:stretch>
            <a:fillRect/>
          </a:stretch>
        </p:blipFill>
        <p:spPr>
          <a:xfrm>
            <a:off x="0" y="0"/>
            <a:ext cx="9144000" cy="6858000"/>
          </a:xfrm>
          <a:prstGeom prst="rect">
            <a:avLst/>
          </a:prstGeom>
        </p:spPr>
      </p:pic>
      <p:pic>
        <p:nvPicPr>
          <p:cNvPr id="12" name="Picture 11" descr="big-map.png"/>
          <p:cNvPicPr>
            <a:picLocks noChangeAspect="1"/>
          </p:cNvPicPr>
          <p:nvPr/>
        </p:nvPicPr>
        <p:blipFill>
          <a:blip r:embed="rId3"/>
          <a:stretch>
            <a:fillRect/>
          </a:stretch>
        </p:blipFill>
        <p:spPr>
          <a:xfrm>
            <a:off x="990600" y="1066800"/>
            <a:ext cx="6955971" cy="5410200"/>
          </a:xfrm>
          <a:prstGeom prst="rect">
            <a:avLst/>
          </a:prstGeom>
          <a:ln>
            <a:noFill/>
          </a:ln>
          <a:effectLst>
            <a:softEdge rad="11250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2000"/>
                                        <p:tgtEl>
                                          <p:spTgt spid="11"/>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amond(in)">
                                      <p:cBhvr>
                                        <p:cTn id="11" dur="1000"/>
                                        <p:tgtEl>
                                          <p:spTgt spid="12"/>
                                        </p:tgtEl>
                                      </p:cBhvr>
                                    </p:animEffect>
                                  </p:childTnLst>
                                </p:cTn>
                              </p:par>
                              <p:par>
                                <p:cTn id="12" presetID="21"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8)">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k...land.jpg"/>
          <p:cNvPicPr>
            <a:picLocks noChangeAspect="1"/>
          </p:cNvPicPr>
          <p:nvPr/>
        </p:nvPicPr>
        <p:blipFill>
          <a:blip r:embed="rId2"/>
          <a:stretch>
            <a:fillRect/>
          </a:stretch>
        </p:blipFill>
        <p:spPr>
          <a:xfrm>
            <a:off x="0" y="0"/>
            <a:ext cx="9144000" cy="6858000"/>
          </a:xfrm>
          <a:prstGeom prst="rect">
            <a:avLst/>
          </a:prstGeom>
        </p:spPr>
      </p:pic>
      <p:pic>
        <p:nvPicPr>
          <p:cNvPr id="4" name="Picture 3" descr="mapp.png"/>
          <p:cNvPicPr>
            <a:picLocks noChangeAspect="1"/>
          </p:cNvPicPr>
          <p:nvPr/>
        </p:nvPicPr>
        <p:blipFill>
          <a:blip r:embed="rId3"/>
          <a:stretch>
            <a:fillRect/>
          </a:stretch>
        </p:blipFill>
        <p:spPr>
          <a:xfrm>
            <a:off x="927354" y="990600"/>
            <a:ext cx="7149846" cy="5410200"/>
          </a:xfrm>
          <a:prstGeom prst="rect">
            <a:avLst/>
          </a:prstGeom>
          <a:ln>
            <a:noFill/>
          </a:ln>
          <a:effectLst>
            <a:softEdge rad="112500"/>
          </a:effectLst>
        </p:spPr>
      </p:pic>
    </p:spTree>
    <p:extLst>
      <p:ext uri="{BB962C8B-B14F-4D97-AF65-F5344CB8AC3E}">
        <p14:creationId xmlns="" xmlns:p14="http://schemas.microsoft.com/office/powerpoint/2010/main" val="398655395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2000"/>
                                        <p:tgtEl>
                                          <p:spTgt spid="11"/>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1000"/>
                                        <p:tgtEl>
                                          <p:spTgt spid="4"/>
                                        </p:tgtEl>
                                      </p:cBhvr>
                                    </p:animEffect>
                                  </p:childTnLst>
                                </p:cTn>
                              </p:par>
                            </p:childTnLst>
                          </p:cTn>
                        </p:par>
                        <p:par>
                          <p:cTn id="12" fill="hold">
                            <p:stCondLst>
                              <p:cond delay="3000"/>
                            </p:stCondLst>
                            <p:childTnLst>
                              <p:par>
                                <p:cTn id="13" presetID="21"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8)">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k...land.jpg"/>
          <p:cNvPicPr>
            <a:picLocks noChangeAspect="1"/>
          </p:cNvPicPr>
          <p:nvPr/>
        </p:nvPicPr>
        <p:blipFill>
          <a:blip r:embed="rId2"/>
          <a:stretch>
            <a:fillRect/>
          </a:stretch>
        </p:blipFill>
        <p:spPr>
          <a:xfrm>
            <a:off x="0" y="0"/>
            <a:ext cx="9144000" cy="6858000"/>
          </a:xfrm>
          <a:prstGeom prst="rect">
            <a:avLst/>
          </a:prstGeom>
        </p:spPr>
      </p:pic>
      <p:pic>
        <p:nvPicPr>
          <p:cNvPr id="5" name="Picture 2" descr="C:\Users\New Shukra\Desktop\p1.jpg"/>
          <p:cNvPicPr>
            <a:picLocks noChangeAspect="1" noChangeArrowheads="1"/>
          </p:cNvPicPr>
          <p:nvPr/>
        </p:nvPicPr>
        <p:blipFill>
          <a:blip r:embed="rId3"/>
          <a:srcRect/>
          <a:stretch>
            <a:fillRect/>
          </a:stretch>
        </p:blipFill>
        <p:spPr bwMode="auto">
          <a:xfrm>
            <a:off x="1143000" y="1232357"/>
            <a:ext cx="3200400" cy="2547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C:\Users\New Shukra\Desktop\p2.jpg"/>
          <p:cNvPicPr>
            <a:picLocks noChangeAspect="1" noChangeArrowheads="1"/>
          </p:cNvPicPr>
          <p:nvPr/>
        </p:nvPicPr>
        <p:blipFill>
          <a:blip r:embed="rId4"/>
          <a:srcRect/>
          <a:stretch>
            <a:fillRect/>
          </a:stretch>
        </p:blipFill>
        <p:spPr bwMode="auto">
          <a:xfrm>
            <a:off x="4647886" y="1232648"/>
            <a:ext cx="3260986" cy="2556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C:\Users\New Shukra\Desktop\p3.jpg"/>
          <p:cNvPicPr>
            <a:picLocks noChangeAspect="1" noChangeArrowheads="1"/>
          </p:cNvPicPr>
          <p:nvPr/>
        </p:nvPicPr>
        <p:blipFill>
          <a:blip r:embed="rId5"/>
          <a:srcRect/>
          <a:stretch>
            <a:fillRect/>
          </a:stretch>
        </p:blipFill>
        <p:spPr bwMode="auto">
          <a:xfrm>
            <a:off x="1152996" y="3946632"/>
            <a:ext cx="3190404" cy="2526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5" descr="C:\Users\New Shukra\Desktop\p4.jpg"/>
          <p:cNvPicPr>
            <a:picLocks noChangeAspect="1" noChangeArrowheads="1"/>
          </p:cNvPicPr>
          <p:nvPr/>
        </p:nvPicPr>
        <p:blipFill>
          <a:blip r:embed="rId6"/>
          <a:srcRect/>
          <a:stretch>
            <a:fillRect/>
          </a:stretch>
        </p:blipFill>
        <p:spPr bwMode="auto">
          <a:xfrm>
            <a:off x="4678906" y="4002730"/>
            <a:ext cx="3169694" cy="2550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638941499"/>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nfrastructure.png"/>
          <p:cNvPicPr>
            <a:picLocks noChangeAspect="1"/>
          </p:cNvPicPr>
          <p:nvPr/>
        </p:nvPicPr>
        <p:blipFill>
          <a:blip r:embed="rId2"/>
          <a:stretch>
            <a:fillRect/>
          </a:stretch>
        </p:blipFill>
        <p:spPr>
          <a:xfrm>
            <a:off x="0" y="0"/>
            <a:ext cx="9144000" cy="6858000"/>
          </a:xfrm>
          <a:prstGeom prst="rect">
            <a:avLst/>
          </a:prstGeom>
        </p:spPr>
      </p:pic>
      <p:pic>
        <p:nvPicPr>
          <p:cNvPr id="3" name="Picture 2" descr="world-class.png"/>
          <p:cNvPicPr>
            <a:picLocks noChangeAspect="1"/>
          </p:cNvPicPr>
          <p:nvPr/>
        </p:nvPicPr>
        <p:blipFill>
          <a:blip r:embed="rId3"/>
          <a:stretch>
            <a:fillRect/>
          </a:stretch>
        </p:blipFill>
        <p:spPr>
          <a:xfrm>
            <a:off x="990600" y="1763311"/>
            <a:ext cx="4057650" cy="3342089"/>
          </a:xfrm>
          <a:prstGeom prst="rect">
            <a:avLst/>
          </a:prstGeom>
        </p:spPr>
      </p:pic>
      <p:pic>
        <p:nvPicPr>
          <p:cNvPr id="4" name="Picture 3" descr="1375811823.png"/>
          <p:cNvPicPr>
            <a:picLocks noChangeAspect="1"/>
          </p:cNvPicPr>
          <p:nvPr/>
        </p:nvPicPr>
        <p:blipFill>
          <a:blip r:embed="rId4"/>
          <a:stretch>
            <a:fillRect/>
          </a:stretch>
        </p:blipFill>
        <p:spPr>
          <a:xfrm>
            <a:off x="1066800" y="4648200"/>
            <a:ext cx="3505200" cy="181148"/>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pic>
        <p:nvPicPr>
          <p:cNvPr id="4" name="Picture 3" descr="TW-gate.png"/>
          <p:cNvPicPr>
            <a:picLocks noChangeAspect="1"/>
          </p:cNvPicPr>
          <p:nvPr/>
        </p:nvPicPr>
        <p:blipFill>
          <a:blip r:embed="rId3"/>
          <a:stretch>
            <a:fillRect/>
          </a:stretch>
        </p:blipFill>
        <p:spPr>
          <a:xfrm>
            <a:off x="803788" y="1143000"/>
            <a:ext cx="7197212" cy="4876799"/>
          </a:xfrm>
          <a:prstGeom prst="rect">
            <a:avLst/>
          </a:prstGeom>
          <a:ln>
            <a:noFill/>
          </a:ln>
          <a:effectLst>
            <a:softEdge rad="112500"/>
          </a:effectLst>
        </p:spPr>
      </p:pic>
      <p:sp>
        <p:nvSpPr>
          <p:cNvPr id="5" name="Text Box 16"/>
          <p:cNvSpPr txBox="1">
            <a:spLocks noChangeArrowheads="1"/>
          </p:cNvSpPr>
          <p:nvPr/>
        </p:nvSpPr>
        <p:spPr bwMode="auto">
          <a:xfrm>
            <a:off x="2133600" y="1066800"/>
            <a:ext cx="6629400" cy="1108075"/>
          </a:xfrm>
          <a:prstGeom prst="rect">
            <a:avLst/>
          </a:prstGeom>
          <a:noFill/>
          <a:ln w="9525" algn="ctr">
            <a:noFill/>
            <a:miter lim="800000"/>
            <a:headEnd/>
            <a:tailEnd/>
          </a:ln>
        </p:spPr>
        <p:txBody>
          <a:bodyPr>
            <a:spAutoFit/>
          </a:bodyPr>
          <a:lstStyle/>
          <a:p>
            <a:pPr algn="ctr"/>
            <a:r>
              <a:rPr lang="en-US" sz="6600" dirty="0">
                <a:solidFill>
                  <a:srgbClr val="5D2C07"/>
                </a:solidFill>
                <a:latin typeface="Algerian" pitchFamily="82" charset="0"/>
              </a:rPr>
              <a:t>R</a:t>
            </a:r>
            <a:r>
              <a:rPr lang="en-US" sz="4800" b="1" dirty="0">
                <a:solidFill>
                  <a:srgbClr val="5D2C07"/>
                </a:solidFill>
                <a:latin typeface="Algerian" pitchFamily="82" charset="0"/>
              </a:rPr>
              <a:t>oyal  Woods</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2000"/>
                                        <p:tgtEl>
                                          <p:spTgt spid="25"/>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20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tx1"/>
                                      </p:to>
                                    </p:animClr>
                                  </p:sub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rev="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k...land.jpg"/>
          <p:cNvPicPr>
            <a:picLocks noChangeAspect="1"/>
          </p:cNvPicPr>
          <p:nvPr/>
        </p:nvPicPr>
        <p:blipFill>
          <a:blip r:embed="rId2"/>
          <a:stretch>
            <a:fillRect/>
          </a:stretch>
        </p:blipFill>
        <p:spPr>
          <a:xfrm>
            <a:off x="0" y="0"/>
            <a:ext cx="9144000" cy="6858000"/>
          </a:xfrm>
          <a:prstGeom prst="rect">
            <a:avLst/>
          </a:prstGeom>
        </p:spPr>
      </p:pic>
      <p:sp>
        <p:nvSpPr>
          <p:cNvPr id="19" name="Rectangle 4"/>
          <p:cNvSpPr txBox="1">
            <a:spLocks noChangeArrowheads="1"/>
          </p:cNvSpPr>
          <p:nvPr/>
        </p:nvSpPr>
        <p:spPr>
          <a:xfrm>
            <a:off x="838200" y="1646237"/>
            <a:ext cx="8001000" cy="2316163"/>
          </a:xfrm>
          <a:prstGeom prst="rect">
            <a:avLst/>
          </a:prstGeom>
        </p:spPr>
        <p:txBody>
          <a:bodyPr vert="horz" lIns="91440" tIns="45720" rIns="91440" bIns="45720" rtlCol="0">
            <a:noAutofit/>
          </a:bodyPr>
          <a:lstStyle/>
          <a:p>
            <a:pPr marL="0" marR="0" lvl="0" indent="0" defTabSz="914400" rtl="0" eaLnBrk="1" fontAlgn="auto" latinLnBrk="0" hangingPunct="1">
              <a:lnSpc>
                <a:spcPts val="1800"/>
              </a:lnSpc>
              <a:spcBef>
                <a:spcPct val="20000"/>
              </a:spcBef>
              <a:spcAft>
                <a:spcPts val="0"/>
              </a:spcAft>
              <a:buClrTx/>
              <a:buSzTx/>
              <a:buFont typeface="Wingdings" pitchFamily="2" charset="2"/>
              <a:buChar char="§"/>
              <a:tabLst/>
              <a:defRPr/>
            </a:pPr>
            <a:r>
              <a:rPr kumimoji="0" lang="en-US" sz="2000" b="1" i="0" u="none" strike="noStrike" kern="1200" cap="none" spc="0" normalizeH="0" baseline="0" noProof="0" dirty="0" smtClean="0">
                <a:ln>
                  <a:noFill/>
                </a:ln>
                <a:effectLst/>
                <a:uLnTx/>
                <a:uFillTx/>
                <a:latin typeface="+mn-lt"/>
                <a:ea typeface="+mn-ea"/>
                <a:cs typeface="+mn-cs"/>
              </a:rPr>
              <a:t>Trillion dollar economy</a:t>
            </a:r>
            <a:r>
              <a:rPr kumimoji="0" lang="en-US" sz="2000" b="0" i="0" u="none" strike="noStrike" kern="1200" cap="none" spc="0" normalizeH="0" baseline="0" noProof="0" dirty="0" smtClean="0">
                <a:ln>
                  <a:noFill/>
                </a:ln>
                <a:effectLst/>
                <a:uLnTx/>
                <a:uFillTx/>
                <a:latin typeface="+mn-lt"/>
                <a:ea typeface="+mn-ea"/>
                <a:cs typeface="+mn-cs"/>
              </a:rPr>
              <a:t> – world 12th largest.</a:t>
            </a:r>
            <a:br>
              <a:rPr kumimoji="0" lang="en-US" sz="2000" b="0" i="0" u="none" strike="noStrike" kern="1200" cap="none" spc="0" normalizeH="0" baseline="0" noProof="0" dirty="0" smtClean="0">
                <a:ln>
                  <a:noFill/>
                </a:ln>
                <a:effectLst/>
                <a:uLnTx/>
                <a:uFillTx/>
                <a:latin typeface="+mn-lt"/>
                <a:ea typeface="+mn-ea"/>
                <a:cs typeface="+mn-cs"/>
              </a:rPr>
            </a:br>
            <a:endParaRPr kumimoji="0" lang="en-US" sz="2000" b="0" i="0" u="none" strike="noStrike" kern="1200" cap="none" spc="0" normalizeH="0" baseline="0" noProof="0" dirty="0" smtClean="0">
              <a:ln>
                <a:noFill/>
              </a:ln>
              <a:effectLst/>
              <a:uLnTx/>
              <a:uFillTx/>
              <a:latin typeface="+mn-lt"/>
              <a:ea typeface="+mn-ea"/>
              <a:cs typeface="+mn-cs"/>
            </a:endParaRPr>
          </a:p>
          <a:p>
            <a:pPr marL="0" marR="0" lvl="0" indent="0" defTabSz="914400" rtl="0" eaLnBrk="1" fontAlgn="auto" latinLnBrk="0" hangingPunct="1">
              <a:lnSpc>
                <a:spcPts val="1800"/>
              </a:lnSpc>
              <a:spcBef>
                <a:spcPct val="20000"/>
              </a:spcBef>
              <a:spcAft>
                <a:spcPts val="0"/>
              </a:spcAft>
              <a:buClrTx/>
              <a:buSzTx/>
              <a:buFont typeface="Wingdings" pitchFamily="2" charset="2"/>
              <a:buChar char="§"/>
              <a:tabLst/>
              <a:defRPr/>
            </a:pPr>
            <a:r>
              <a:rPr kumimoji="0" lang="en-US" sz="2000" b="1" i="0" u="none" strike="noStrike" kern="1200" cap="none" spc="0" normalizeH="0" baseline="0" noProof="0" dirty="0" smtClean="0">
                <a:ln>
                  <a:noFill/>
                </a:ln>
                <a:effectLst/>
                <a:uLnTx/>
                <a:uFillTx/>
                <a:latin typeface="+mn-lt"/>
                <a:ea typeface="+mn-ea"/>
                <a:cs typeface="+mn-cs"/>
              </a:rPr>
              <a:t>India amongst the world fastest</a:t>
            </a:r>
            <a:r>
              <a:rPr kumimoji="0" lang="en-US" sz="2000" b="0" i="0" u="none" strike="noStrike" kern="1200" cap="none" spc="0" normalizeH="0" baseline="0" noProof="0" dirty="0" smtClean="0">
                <a:ln>
                  <a:noFill/>
                </a:ln>
                <a:effectLst/>
                <a:uLnTx/>
                <a:uFillTx/>
                <a:latin typeface="+mn-lt"/>
                <a:ea typeface="+mn-ea"/>
                <a:cs typeface="+mn-cs"/>
              </a:rPr>
              <a:t> growing economies.</a:t>
            </a:r>
            <a:br>
              <a:rPr kumimoji="0" lang="en-US" sz="2000" b="0" i="0" u="none" strike="noStrike" kern="1200" cap="none" spc="0" normalizeH="0" baseline="0" noProof="0" dirty="0" smtClean="0">
                <a:ln>
                  <a:noFill/>
                </a:ln>
                <a:effectLst/>
                <a:uLnTx/>
                <a:uFillTx/>
                <a:latin typeface="+mn-lt"/>
                <a:ea typeface="+mn-ea"/>
                <a:cs typeface="+mn-cs"/>
              </a:rPr>
            </a:br>
            <a:endParaRPr kumimoji="0" lang="en-US" sz="2000" b="0" i="0" u="none" strike="noStrike" kern="1200" cap="none" spc="0" normalizeH="0" baseline="0" noProof="0" dirty="0" smtClean="0">
              <a:ln>
                <a:noFill/>
              </a:ln>
              <a:effectLst/>
              <a:uLnTx/>
              <a:uFillTx/>
              <a:latin typeface="+mn-lt"/>
              <a:ea typeface="+mn-ea"/>
              <a:cs typeface="+mn-cs"/>
            </a:endParaRPr>
          </a:p>
          <a:p>
            <a:pPr marL="0" marR="0" lvl="0" indent="0" defTabSz="914400" rtl="0" eaLnBrk="1" fontAlgn="auto" latinLnBrk="0" hangingPunct="1">
              <a:lnSpc>
                <a:spcPts val="1800"/>
              </a:lnSpc>
              <a:spcBef>
                <a:spcPct val="20000"/>
              </a:spcBef>
              <a:spcAft>
                <a:spcPts val="0"/>
              </a:spcAft>
              <a:buClrTx/>
              <a:buSzTx/>
              <a:buFont typeface="Wingdings" pitchFamily="2" charset="2"/>
              <a:buChar char="§"/>
              <a:tabLst/>
              <a:defRPr/>
            </a:pPr>
            <a:r>
              <a:rPr kumimoji="0" lang="en-US" sz="2000" b="1" i="0" u="none" strike="noStrike" kern="1200" cap="none" spc="0" normalizeH="0" baseline="0" noProof="0" dirty="0" smtClean="0">
                <a:ln>
                  <a:noFill/>
                </a:ln>
                <a:effectLst/>
                <a:uLnTx/>
                <a:uFillTx/>
                <a:latin typeface="+mn-lt"/>
                <a:ea typeface="+mn-ea"/>
                <a:cs typeface="+mn-cs"/>
              </a:rPr>
              <a:t>Annual growth of 7-8%</a:t>
            </a:r>
            <a:r>
              <a:rPr kumimoji="0" lang="en-US" sz="2000" b="0" i="0" u="none" strike="noStrike" kern="1200" cap="none" spc="0" normalizeH="0" baseline="0" noProof="0" dirty="0" smtClean="0">
                <a:ln>
                  <a:noFill/>
                </a:ln>
                <a:effectLst/>
                <a:uLnTx/>
                <a:uFillTx/>
                <a:latin typeface="+mn-lt"/>
                <a:ea typeface="+mn-ea"/>
                <a:cs typeface="+mn-cs"/>
              </a:rPr>
              <a:t>  even during global economy slowdown.</a:t>
            </a:r>
            <a:br>
              <a:rPr kumimoji="0" lang="en-US" sz="2000" b="0" i="0" u="none" strike="noStrike" kern="1200" cap="none" spc="0" normalizeH="0" baseline="0" noProof="0" dirty="0" smtClean="0">
                <a:ln>
                  <a:noFill/>
                </a:ln>
                <a:effectLst/>
                <a:uLnTx/>
                <a:uFillTx/>
                <a:latin typeface="+mn-lt"/>
                <a:ea typeface="+mn-ea"/>
                <a:cs typeface="+mn-cs"/>
              </a:rPr>
            </a:br>
            <a:endParaRPr kumimoji="0" lang="en-US" sz="2000" b="0" i="0" u="none" strike="noStrike" kern="1200" cap="none" spc="0" normalizeH="0" baseline="0" noProof="0" dirty="0" smtClean="0">
              <a:ln>
                <a:noFill/>
              </a:ln>
              <a:effectLst/>
              <a:uLnTx/>
              <a:uFillTx/>
              <a:latin typeface="+mn-lt"/>
              <a:ea typeface="+mn-ea"/>
              <a:cs typeface="+mn-cs"/>
            </a:endParaRPr>
          </a:p>
          <a:p>
            <a:pPr marL="0" marR="0" lvl="0" indent="0" defTabSz="914400" rtl="0" eaLnBrk="1" fontAlgn="auto" latinLnBrk="0" hangingPunct="1">
              <a:lnSpc>
                <a:spcPts val="1800"/>
              </a:lnSpc>
              <a:spcBef>
                <a:spcPct val="20000"/>
              </a:spcBef>
              <a:spcAft>
                <a:spcPts val="0"/>
              </a:spcAft>
              <a:buClrTx/>
              <a:buSzTx/>
              <a:buFont typeface="Wingdings" pitchFamily="2" charset="2"/>
              <a:buChar char="§"/>
              <a:tabLst/>
              <a:defRPr/>
            </a:pPr>
            <a:r>
              <a:rPr kumimoji="0" lang="en-US" sz="2000" b="1" i="0" u="none" strike="noStrike" kern="1200" cap="none" spc="0" normalizeH="0" baseline="0" noProof="0" dirty="0" smtClean="0">
                <a:ln>
                  <a:noFill/>
                </a:ln>
                <a:effectLst/>
                <a:uLnTx/>
                <a:uFillTx/>
                <a:latin typeface="+mn-lt"/>
                <a:ea typeface="+mn-ea"/>
                <a:cs typeface="+mn-cs"/>
              </a:rPr>
              <a:t>India ranked 2nd</a:t>
            </a:r>
            <a:r>
              <a:rPr kumimoji="0" lang="en-US" sz="2000" b="0" i="0" u="none" strike="noStrike" kern="1200" cap="none" spc="0" normalizeH="0" baseline="0" noProof="0" dirty="0" smtClean="0">
                <a:ln>
                  <a:noFill/>
                </a:ln>
                <a:effectLst/>
                <a:uLnTx/>
                <a:uFillTx/>
                <a:latin typeface="+mn-lt"/>
                <a:ea typeface="+mn-ea"/>
                <a:cs typeface="+mn-cs"/>
              </a:rPr>
              <a:t> in global foreign direct investment.</a:t>
            </a:r>
            <a:br>
              <a:rPr kumimoji="0" lang="en-US" sz="2000" b="0" i="0" u="none" strike="noStrike" kern="1200" cap="none" spc="0" normalizeH="0" baseline="0" noProof="0" dirty="0" smtClean="0">
                <a:ln>
                  <a:noFill/>
                </a:ln>
                <a:effectLst/>
                <a:uLnTx/>
                <a:uFillTx/>
                <a:latin typeface="+mn-lt"/>
                <a:ea typeface="+mn-ea"/>
                <a:cs typeface="+mn-cs"/>
              </a:rPr>
            </a:br>
            <a:endParaRPr kumimoji="0" lang="en-US" sz="2000" b="0" i="0" u="none" strike="noStrike" kern="1200" cap="none" spc="0" normalizeH="0" baseline="0" noProof="0" dirty="0" smtClean="0">
              <a:ln>
                <a:noFill/>
              </a:ln>
              <a:effectLst/>
              <a:uLnTx/>
              <a:uFillTx/>
              <a:latin typeface="+mn-lt"/>
              <a:ea typeface="+mn-ea"/>
              <a:cs typeface="+mn-cs"/>
            </a:endParaRPr>
          </a:p>
          <a:p>
            <a:pPr marL="0" marR="0" lvl="0" indent="0" defTabSz="914400" rtl="0" eaLnBrk="1" fontAlgn="auto" latinLnBrk="0" hangingPunct="1">
              <a:lnSpc>
                <a:spcPts val="1800"/>
              </a:lnSpc>
              <a:spcBef>
                <a:spcPct val="20000"/>
              </a:spcBef>
              <a:spcAft>
                <a:spcPts val="0"/>
              </a:spcAft>
              <a:buClrTx/>
              <a:buSzTx/>
              <a:buFont typeface="Wingdings" pitchFamily="2" charset="2"/>
              <a:buChar char="§"/>
              <a:tabLst/>
              <a:defRPr/>
            </a:pPr>
            <a:r>
              <a:rPr kumimoji="0" lang="en-US" sz="2000" b="1" i="0" u="none" strike="noStrike" kern="1200" cap="none" spc="0" normalizeH="0" baseline="0" noProof="0" dirty="0" smtClean="0">
                <a:ln>
                  <a:noFill/>
                </a:ln>
                <a:effectLst/>
                <a:uLnTx/>
                <a:uFillTx/>
                <a:latin typeface="+mn-lt"/>
                <a:ea typeface="+mn-ea"/>
                <a:cs typeface="+mn-cs"/>
              </a:rPr>
              <a:t>Well developed banking system.</a:t>
            </a:r>
            <a:r>
              <a:rPr kumimoji="0" lang="en-US" sz="2000" b="0" i="0" u="none" strike="noStrike" kern="1200" cap="none" spc="0" normalizeH="0" baseline="0" noProof="0" dirty="0" smtClean="0">
                <a:ln>
                  <a:noFill/>
                </a:ln>
                <a:effectLst/>
                <a:uLnTx/>
                <a:uFillTx/>
                <a:latin typeface="+mn-lt"/>
                <a:ea typeface="+mn-ea"/>
                <a:cs typeface="+mn-cs"/>
              </a:rPr>
              <a:t> Online banking fully integrated. </a:t>
            </a:r>
          </a:p>
          <a:p>
            <a:pPr marL="0" marR="0" lvl="0" indent="0"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en-US" sz="2000" b="0" i="0" u="none" strike="noStrike" kern="1200" cap="none" spc="0" normalizeH="0" baseline="0" noProof="0" dirty="0" smtClean="0">
              <a:ln>
                <a:noFill/>
              </a:ln>
              <a:effectLst/>
              <a:uLnTx/>
              <a:uFillTx/>
              <a:latin typeface="+mn-lt"/>
              <a:ea typeface="+mn-ea"/>
              <a:cs typeface="+mn-cs"/>
            </a:endParaRPr>
          </a:p>
        </p:txBody>
      </p:sp>
      <p:sp>
        <p:nvSpPr>
          <p:cNvPr id="20" name="Rectangle 3"/>
          <p:cNvSpPr>
            <a:spLocks noChangeArrowheads="1"/>
          </p:cNvSpPr>
          <p:nvPr/>
        </p:nvSpPr>
        <p:spPr bwMode="auto">
          <a:xfrm>
            <a:off x="1066800" y="4724400"/>
            <a:ext cx="6858000" cy="762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r>
              <a:rPr lang="en-US" sz="1600" b="1" dirty="0">
                <a:solidFill>
                  <a:schemeClr val="bg1"/>
                </a:solidFill>
              </a:rPr>
              <a:t>India ranks at the top of availability of skilled manpower, </a:t>
            </a:r>
          </a:p>
          <a:p>
            <a:pPr algn="ctr"/>
            <a:r>
              <a:rPr lang="en-US" sz="1600" b="1" dirty="0">
                <a:solidFill>
                  <a:schemeClr val="bg1"/>
                </a:solidFill>
              </a:rPr>
              <a:t>access to local and international markets and strong market fundamentals </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2000"/>
                                        <p:tgtEl>
                                          <p:spTgt spid="18"/>
                                        </p:tgtEl>
                                      </p:cBhvr>
                                    </p:animEffect>
                                  </p:childTnLst>
                                </p:cTn>
                              </p:par>
                            </p:childTnLst>
                          </p:cTn>
                        </p:par>
                        <p:par>
                          <p:cTn id="8" fill="hold">
                            <p:stCondLst>
                              <p:cond delay="2000"/>
                            </p:stCondLst>
                            <p:childTnLst>
                              <p:par>
                                <p:cTn id="9" presetID="2" presetClass="entr" presetSubtype="2"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 calcmode="lin" valueType="num">
                                      <p:cBhvr additive="base">
                                        <p:cTn id="23" dur="500" fill="hold"/>
                                        <p:tgtEl>
                                          <p:spTgt spid="19">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 calcmode="lin" valueType="num">
                                      <p:cBhvr additive="base">
                                        <p:cTn id="29" dur="500" fill="hold"/>
                                        <p:tgtEl>
                                          <p:spTgt spid="19">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 calcmode="lin" valueType="num">
                                      <p:cBhvr additive="base">
                                        <p:cTn id="35" dur="500" fill="hold"/>
                                        <p:tgtEl>
                                          <p:spTgt spid="19">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9">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0-#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0" y="0"/>
            <a:ext cx="9144000" cy="6858000"/>
          </a:xfrm>
          <a:prstGeom prst="rect">
            <a:avLst/>
          </a:prstGeom>
        </p:spPr>
      </p:pic>
      <p:pic>
        <p:nvPicPr>
          <p:cNvPr id="11" name="Picture 2" descr="D:\Rinkal\SHUKRA\royal-club.jpg"/>
          <p:cNvPicPr>
            <a:picLocks noChangeAspect="1" noChangeArrowheads="1"/>
          </p:cNvPicPr>
          <p:nvPr/>
        </p:nvPicPr>
        <p:blipFill>
          <a:blip r:embed="rId3"/>
          <a:srcRect/>
          <a:stretch>
            <a:fillRect/>
          </a:stretch>
        </p:blipFill>
        <p:spPr bwMode="auto">
          <a:xfrm>
            <a:off x="1066800" y="1198789"/>
            <a:ext cx="7772400" cy="3678011"/>
          </a:xfrm>
          <a:prstGeom prst="rect">
            <a:avLst/>
          </a:prstGeom>
          <a:noFill/>
          <a:ln w="9525">
            <a:noFill/>
            <a:miter lim="800000"/>
            <a:headEnd/>
            <a:tailEnd/>
          </a:ln>
        </p:spPr>
      </p:pic>
      <p:sp>
        <p:nvSpPr>
          <p:cNvPr id="12" name="Text Box 16"/>
          <p:cNvSpPr txBox="1">
            <a:spLocks noChangeArrowheads="1"/>
          </p:cNvSpPr>
          <p:nvPr/>
        </p:nvSpPr>
        <p:spPr bwMode="auto">
          <a:xfrm>
            <a:off x="1066800" y="5206425"/>
            <a:ext cx="7772400" cy="584775"/>
          </a:xfrm>
          <a:prstGeom prst="rect">
            <a:avLst/>
          </a:prstGeom>
          <a:ln>
            <a:headEnd/>
            <a:tailEnd/>
          </a:ln>
        </p:spPr>
        <p:style>
          <a:lnRef idx="0">
            <a:schemeClr val="accent2"/>
          </a:lnRef>
          <a:fillRef idx="1001">
            <a:schemeClr val="lt1"/>
          </a:fillRef>
          <a:effectRef idx="3">
            <a:schemeClr val="accent2"/>
          </a:effectRef>
          <a:fontRef idx="minor">
            <a:schemeClr val="lt1"/>
          </a:fontRef>
        </p:style>
        <p:txBody>
          <a:bodyPr wrap="square">
            <a:spAutoFit/>
          </a:bodyPr>
          <a:lstStyle/>
          <a:p>
            <a:pPr algn="ctr"/>
            <a:r>
              <a:rPr lang="en-US" sz="3200" b="1" dirty="0">
                <a:solidFill>
                  <a:srgbClr val="800000"/>
                </a:solidFill>
                <a:latin typeface="Pristina" pitchFamily="66" charset="0"/>
              </a:rPr>
              <a:t>Biggest Club in Ahmedabad (33,500 </a:t>
            </a:r>
            <a:r>
              <a:rPr lang="en-US" sz="3200" b="1" dirty="0" err="1">
                <a:solidFill>
                  <a:srgbClr val="800000"/>
                </a:solidFill>
                <a:latin typeface="Pristina" pitchFamily="66" charset="0"/>
              </a:rPr>
              <a:t>Sq.yards</a:t>
            </a:r>
            <a:r>
              <a:rPr lang="en-US" sz="3200" b="1" dirty="0">
                <a:solidFill>
                  <a:srgbClr val="800000"/>
                </a:solidFill>
                <a:latin typeface="Pristina" pitchFamily="66" charset="0"/>
              </a:rPr>
              <a:t>)</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1500"/>
                            </p:stCondLst>
                            <p:childTnLst>
                              <p:par>
                                <p:cTn id="13" presetID="21"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8)">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0" y="0"/>
            <a:ext cx="9144000" cy="6858000"/>
          </a:xfrm>
          <a:prstGeom prst="rect">
            <a:avLst/>
          </a:prstGeom>
        </p:spPr>
      </p:pic>
      <p:pic>
        <p:nvPicPr>
          <p:cNvPr id="13" name="Picture 5" descr="2"/>
          <p:cNvPicPr>
            <a:picLocks noChangeAspect="1" noChangeArrowheads="1"/>
          </p:cNvPicPr>
          <p:nvPr/>
        </p:nvPicPr>
        <p:blipFill>
          <a:blip r:embed="rId3">
            <a:lum bright="10000" contrast="10000"/>
          </a:blip>
          <a:srcRect/>
          <a:stretch>
            <a:fillRect/>
          </a:stretch>
        </p:blipFill>
        <p:spPr bwMode="auto">
          <a:xfrm>
            <a:off x="990600" y="1193292"/>
            <a:ext cx="3733800" cy="2464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1" descr="3 b"/>
          <p:cNvPicPr>
            <a:picLocks noChangeAspect="1" noChangeArrowheads="1"/>
          </p:cNvPicPr>
          <p:nvPr/>
        </p:nvPicPr>
        <p:blipFill>
          <a:blip r:embed="rId4" cstate="print">
            <a:lum bright="10000" contrast="10000"/>
          </a:blip>
          <a:srcRect/>
          <a:stretch>
            <a:fillRect/>
          </a:stretch>
        </p:blipFill>
        <p:spPr bwMode="auto">
          <a:xfrm>
            <a:off x="4938766" y="1200150"/>
            <a:ext cx="3886200" cy="248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5" descr="5"/>
          <p:cNvPicPr>
            <a:picLocks noChangeAspect="1" noChangeArrowheads="1"/>
          </p:cNvPicPr>
          <p:nvPr/>
        </p:nvPicPr>
        <p:blipFill>
          <a:blip r:embed="rId5">
            <a:lum bright="10000" contrast="10000"/>
          </a:blip>
          <a:srcRect/>
          <a:stretch>
            <a:fillRect/>
          </a:stretch>
        </p:blipFill>
        <p:spPr bwMode="auto">
          <a:xfrm>
            <a:off x="990600" y="3853808"/>
            <a:ext cx="3733800" cy="2699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8" descr="http://media-cdn.tripadvisor.com/media/photo-s/02/9d/5d/14/filename-park-jpg-thumbnail0.jpg"/>
          <p:cNvPicPr>
            <a:picLocks noChangeAspect="1" noChangeArrowheads="1"/>
          </p:cNvPicPr>
          <p:nvPr/>
        </p:nvPicPr>
        <p:blipFill>
          <a:blip r:embed="rId6">
            <a:lum contrast="10000"/>
          </a:blip>
          <a:srcRect/>
          <a:stretch>
            <a:fillRect/>
          </a:stretch>
        </p:blipFill>
        <p:spPr bwMode="auto">
          <a:xfrm>
            <a:off x="4953000" y="3886200"/>
            <a:ext cx="3871966"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descr="Untitled-1.png"/>
          <p:cNvPicPr>
            <a:picLocks noChangeAspect="1"/>
          </p:cNvPicPr>
          <p:nvPr/>
        </p:nvPicPr>
        <p:blipFill>
          <a:blip r:embed="rId7"/>
          <a:stretch>
            <a:fillRect/>
          </a:stretch>
        </p:blipFill>
        <p:spPr>
          <a:xfrm>
            <a:off x="3096683" y="228600"/>
            <a:ext cx="2770717" cy="97155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2000" fill="hold"/>
                                        <p:tgtEl>
                                          <p:spTgt spid="13"/>
                                        </p:tgtEl>
                                        <p:attrNameLst>
                                          <p:attrName>ppt_x</p:attrName>
                                        </p:attrNameLst>
                                      </p:cBhvr>
                                      <p:tavLst>
                                        <p:tav tm="0">
                                          <p:val>
                                            <p:strVal val="0-#ppt_w/2"/>
                                          </p:val>
                                        </p:tav>
                                        <p:tav tm="100000">
                                          <p:val>
                                            <p:strVal val="#ppt_x"/>
                                          </p:val>
                                        </p:tav>
                                      </p:tavLst>
                                    </p:anim>
                                    <p:anim calcmode="lin" valueType="num">
                                      <p:cBhvr additive="base">
                                        <p:cTn id="11" dur="2000" fill="hold"/>
                                        <p:tgtEl>
                                          <p:spTgt spid="1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2000" fill="hold"/>
                                        <p:tgtEl>
                                          <p:spTgt spid="15"/>
                                        </p:tgtEl>
                                        <p:attrNameLst>
                                          <p:attrName>ppt_x</p:attrName>
                                        </p:attrNameLst>
                                      </p:cBhvr>
                                      <p:tavLst>
                                        <p:tav tm="0">
                                          <p:val>
                                            <p:strVal val="0-#ppt_w/2"/>
                                          </p:val>
                                        </p:tav>
                                        <p:tav tm="100000">
                                          <p:val>
                                            <p:strVal val="#ppt_x"/>
                                          </p:val>
                                        </p:tav>
                                      </p:tavLst>
                                    </p:anim>
                                    <p:anim calcmode="lin" valueType="num">
                                      <p:cBhvr additive="base">
                                        <p:cTn id="15" dur="2000" fill="hold"/>
                                        <p:tgtEl>
                                          <p:spTgt spid="15"/>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2000" fill="hold"/>
                                        <p:tgtEl>
                                          <p:spTgt spid="14"/>
                                        </p:tgtEl>
                                        <p:attrNameLst>
                                          <p:attrName>ppt_x</p:attrName>
                                        </p:attrNameLst>
                                      </p:cBhvr>
                                      <p:tavLst>
                                        <p:tav tm="0">
                                          <p:val>
                                            <p:strVal val="1+#ppt_w/2"/>
                                          </p:val>
                                        </p:tav>
                                        <p:tav tm="100000">
                                          <p:val>
                                            <p:strVal val="#ppt_x"/>
                                          </p:val>
                                        </p:tav>
                                      </p:tavLst>
                                    </p:anim>
                                    <p:anim calcmode="lin" valueType="num">
                                      <p:cBhvr additive="base">
                                        <p:cTn id="19" dur="200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2000" fill="hold"/>
                                        <p:tgtEl>
                                          <p:spTgt spid="17"/>
                                        </p:tgtEl>
                                        <p:attrNameLst>
                                          <p:attrName>ppt_x</p:attrName>
                                        </p:attrNameLst>
                                      </p:cBhvr>
                                      <p:tavLst>
                                        <p:tav tm="0">
                                          <p:val>
                                            <p:strVal val="1+#ppt_w/2"/>
                                          </p:val>
                                        </p:tav>
                                        <p:tav tm="100000">
                                          <p:val>
                                            <p:strVal val="#ppt_x"/>
                                          </p:val>
                                        </p:tav>
                                      </p:tavLst>
                                    </p:anim>
                                    <p:anim calcmode="lin" valueType="num">
                                      <p:cBhvr additive="base">
                                        <p:cTn id="23" dur="2000" fill="hold"/>
                                        <p:tgtEl>
                                          <p:spTgt spid="17"/>
                                        </p:tgtEl>
                                        <p:attrNameLst>
                                          <p:attrName>ppt_y</p:attrName>
                                        </p:attrNameLst>
                                      </p:cBhvr>
                                      <p:tavLst>
                                        <p:tav tm="0">
                                          <p:val>
                                            <p:strVal val="#ppt_y"/>
                                          </p:val>
                                        </p:tav>
                                        <p:tav tm="100000">
                                          <p:val>
                                            <p:strVal val="#ppt_y"/>
                                          </p:val>
                                        </p:tav>
                                      </p:tavLst>
                                    </p:anim>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0" y="0"/>
            <a:ext cx="9144000" cy="6858000"/>
          </a:xfrm>
          <a:prstGeom prst="rect">
            <a:avLst/>
          </a:prstGeom>
        </p:spPr>
      </p:pic>
      <p:pic>
        <p:nvPicPr>
          <p:cNvPr id="22" name="Picture 21" descr="Untitled-1.png"/>
          <p:cNvPicPr>
            <a:picLocks noChangeAspect="1"/>
          </p:cNvPicPr>
          <p:nvPr/>
        </p:nvPicPr>
        <p:blipFill>
          <a:blip r:embed="rId3"/>
          <a:stretch>
            <a:fillRect/>
          </a:stretch>
        </p:blipFill>
        <p:spPr>
          <a:xfrm>
            <a:off x="3096683" y="152400"/>
            <a:ext cx="2770717" cy="971550"/>
          </a:xfrm>
          <a:prstGeom prst="rect">
            <a:avLst/>
          </a:prstGeom>
        </p:spPr>
      </p:pic>
      <p:pic>
        <p:nvPicPr>
          <p:cNvPr id="23" name="Picture 5" descr="C:\Users\New Shukra\Desktop\Alliance_Central_Park_fountain_9.JPG"/>
          <p:cNvPicPr>
            <a:picLocks noChangeAspect="1" noChangeArrowheads="1"/>
          </p:cNvPicPr>
          <p:nvPr/>
        </p:nvPicPr>
        <p:blipFill>
          <a:blip r:embed="rId4" cstate="print"/>
          <a:srcRect/>
          <a:stretch>
            <a:fillRect/>
          </a:stretch>
        </p:blipFill>
        <p:spPr bwMode="auto">
          <a:xfrm>
            <a:off x="1066800" y="1170432"/>
            <a:ext cx="3657600" cy="2487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7" descr="C:\Users\New Shukra\Desktop\Contemporary-Outdoor-Living-Combining-Pool-and-Outside-Kitchen.jpg"/>
          <p:cNvPicPr>
            <a:picLocks noChangeAspect="1" noChangeArrowheads="1"/>
          </p:cNvPicPr>
          <p:nvPr/>
        </p:nvPicPr>
        <p:blipFill>
          <a:blip r:embed="rId5" cstate="print"/>
          <a:srcRect/>
          <a:stretch>
            <a:fillRect/>
          </a:stretch>
        </p:blipFill>
        <p:spPr bwMode="auto">
          <a:xfrm>
            <a:off x="5029200" y="1170432"/>
            <a:ext cx="3657600" cy="2487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6" descr="http://www.hotelgreenpark.com/chennai/images/gymnasium.jpg"/>
          <p:cNvPicPr>
            <a:picLocks noChangeAspect="1" noChangeArrowheads="1"/>
          </p:cNvPicPr>
          <p:nvPr/>
        </p:nvPicPr>
        <p:blipFill>
          <a:blip r:embed="rId6"/>
          <a:srcRect/>
          <a:stretch>
            <a:fillRect/>
          </a:stretch>
        </p:blipFill>
        <p:spPr bwMode="auto">
          <a:xfrm>
            <a:off x="1066800" y="3913632"/>
            <a:ext cx="3657600" cy="2487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6" descr="http://media-cdn.tripadvisor.com/media/photo-s/02/3b/8c/2a/bengaluru-the-multi-cuisine.jpg"/>
          <p:cNvPicPr>
            <a:picLocks noChangeAspect="1" noChangeArrowheads="1"/>
          </p:cNvPicPr>
          <p:nvPr/>
        </p:nvPicPr>
        <p:blipFill>
          <a:blip r:embed="rId7"/>
          <a:srcRect/>
          <a:stretch>
            <a:fillRect/>
          </a:stretch>
        </p:blipFill>
        <p:spPr bwMode="auto">
          <a:xfrm>
            <a:off x="5065059" y="3886200"/>
            <a:ext cx="3697941"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2000"/>
                                        <p:tgtEl>
                                          <p:spTgt spid="21"/>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2000" fill="hold"/>
                                        <p:tgtEl>
                                          <p:spTgt spid="23"/>
                                        </p:tgtEl>
                                        <p:attrNameLst>
                                          <p:attrName>ppt_x</p:attrName>
                                        </p:attrNameLst>
                                      </p:cBhvr>
                                      <p:tavLst>
                                        <p:tav tm="0">
                                          <p:val>
                                            <p:strVal val="0-#ppt_w/2"/>
                                          </p:val>
                                        </p:tav>
                                        <p:tav tm="100000">
                                          <p:val>
                                            <p:strVal val="#ppt_x"/>
                                          </p:val>
                                        </p:tav>
                                      </p:tavLst>
                                    </p:anim>
                                    <p:anim calcmode="lin" valueType="num">
                                      <p:cBhvr additive="base">
                                        <p:cTn id="14" dur="2000" fill="hold"/>
                                        <p:tgtEl>
                                          <p:spTgt spid="2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2000" fill="hold"/>
                                        <p:tgtEl>
                                          <p:spTgt spid="25"/>
                                        </p:tgtEl>
                                        <p:attrNameLst>
                                          <p:attrName>ppt_x</p:attrName>
                                        </p:attrNameLst>
                                      </p:cBhvr>
                                      <p:tavLst>
                                        <p:tav tm="0">
                                          <p:val>
                                            <p:strVal val="0-#ppt_w/2"/>
                                          </p:val>
                                        </p:tav>
                                        <p:tav tm="100000">
                                          <p:val>
                                            <p:strVal val="#ppt_x"/>
                                          </p:val>
                                        </p:tav>
                                      </p:tavLst>
                                    </p:anim>
                                    <p:anim calcmode="lin" valueType="num">
                                      <p:cBhvr additive="base">
                                        <p:cTn id="18" dur="2000" fill="hold"/>
                                        <p:tgtEl>
                                          <p:spTgt spid="2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2000" fill="hold"/>
                                        <p:tgtEl>
                                          <p:spTgt spid="24"/>
                                        </p:tgtEl>
                                        <p:attrNameLst>
                                          <p:attrName>ppt_x</p:attrName>
                                        </p:attrNameLst>
                                      </p:cBhvr>
                                      <p:tavLst>
                                        <p:tav tm="0">
                                          <p:val>
                                            <p:strVal val="1+#ppt_w/2"/>
                                          </p:val>
                                        </p:tav>
                                        <p:tav tm="100000">
                                          <p:val>
                                            <p:strVal val="#ppt_x"/>
                                          </p:val>
                                        </p:tav>
                                      </p:tavLst>
                                    </p:anim>
                                    <p:anim calcmode="lin" valueType="num">
                                      <p:cBhvr additive="base">
                                        <p:cTn id="22" dur="2000" fill="hold"/>
                                        <p:tgtEl>
                                          <p:spTgt spid="2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000" fill="hold"/>
                                        <p:tgtEl>
                                          <p:spTgt spid="26"/>
                                        </p:tgtEl>
                                        <p:attrNameLst>
                                          <p:attrName>ppt_x</p:attrName>
                                        </p:attrNameLst>
                                      </p:cBhvr>
                                      <p:tavLst>
                                        <p:tav tm="0">
                                          <p:val>
                                            <p:strVal val="1+#ppt_w/2"/>
                                          </p:val>
                                        </p:tav>
                                        <p:tav tm="100000">
                                          <p:val>
                                            <p:strVal val="#ppt_x"/>
                                          </p:val>
                                        </p:tav>
                                      </p:tavLst>
                                    </p:anim>
                                    <p:anim calcmode="lin" valueType="num">
                                      <p:cBhvr additive="base">
                                        <p:cTn id="26"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10886" y="0"/>
            <a:ext cx="9144000" cy="6858000"/>
          </a:xfrm>
          <a:prstGeom prst="rect">
            <a:avLst/>
          </a:prstGeom>
        </p:spPr>
      </p:pic>
      <p:pic>
        <p:nvPicPr>
          <p:cNvPr id="15" name="Picture 6" descr="http://lagunadayspa.com.au/wp-content/uploads/2013/10/spa-treatments3-amazing-spa-treatments-for-your-wife-in-every-breath-isuscaol.jpg"/>
          <p:cNvPicPr>
            <a:picLocks noChangeAspect="1" noChangeArrowheads="1"/>
          </p:cNvPicPr>
          <p:nvPr/>
        </p:nvPicPr>
        <p:blipFill>
          <a:blip r:embed="rId3" cstate="print"/>
          <a:srcRect/>
          <a:stretch>
            <a:fillRect/>
          </a:stretch>
        </p:blipFill>
        <p:spPr bwMode="auto">
          <a:xfrm>
            <a:off x="1143000" y="1350264"/>
            <a:ext cx="3505200" cy="2383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8" descr="http://www.yogameditation.com/var/corporate/storage/images/media/images/haa/meditation_i_cirkel/1863-3-nor-NO/meditation_i_cirkel_image_771_w.jpg"/>
          <p:cNvPicPr>
            <a:picLocks noChangeAspect="1" noChangeArrowheads="1"/>
          </p:cNvPicPr>
          <p:nvPr/>
        </p:nvPicPr>
        <p:blipFill>
          <a:blip r:embed="rId4"/>
          <a:srcRect/>
          <a:stretch>
            <a:fillRect/>
          </a:stretch>
        </p:blipFill>
        <p:spPr bwMode="auto">
          <a:xfrm>
            <a:off x="5029200" y="1371600"/>
            <a:ext cx="35433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descr="Untitled-1.png"/>
          <p:cNvPicPr>
            <a:picLocks noChangeAspect="1"/>
          </p:cNvPicPr>
          <p:nvPr/>
        </p:nvPicPr>
        <p:blipFill>
          <a:blip r:embed="rId5"/>
          <a:stretch>
            <a:fillRect/>
          </a:stretch>
        </p:blipFill>
        <p:spPr>
          <a:xfrm>
            <a:off x="2502463" y="304800"/>
            <a:ext cx="4507937" cy="787302"/>
          </a:xfrm>
          <a:prstGeom prst="rect">
            <a:avLst/>
          </a:prstGeom>
        </p:spPr>
      </p:pic>
      <p:pic>
        <p:nvPicPr>
          <p:cNvPr id="22" name="Picture 21" descr="vegetables.png"/>
          <p:cNvPicPr>
            <a:picLocks noChangeAspect="1"/>
          </p:cNvPicPr>
          <p:nvPr/>
        </p:nvPicPr>
        <p:blipFill>
          <a:blip r:embed="rId6"/>
          <a:stretch>
            <a:fillRect/>
          </a:stretch>
        </p:blipFill>
        <p:spPr>
          <a:xfrm>
            <a:off x="1219200" y="3984948"/>
            <a:ext cx="7315200" cy="2415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000" fill="hold"/>
                                        <p:tgtEl>
                                          <p:spTgt spid="15"/>
                                        </p:tgtEl>
                                        <p:attrNameLst>
                                          <p:attrName>ppt_x</p:attrName>
                                        </p:attrNameLst>
                                      </p:cBhvr>
                                      <p:tavLst>
                                        <p:tav tm="0">
                                          <p:val>
                                            <p:strVal val="0-#ppt_w/2"/>
                                          </p:val>
                                        </p:tav>
                                        <p:tav tm="100000">
                                          <p:val>
                                            <p:strVal val="#ppt_x"/>
                                          </p:val>
                                        </p:tav>
                                      </p:tavLst>
                                    </p:anim>
                                    <p:anim calcmode="lin" valueType="num">
                                      <p:cBhvr additive="base">
                                        <p:cTn id="11" dur="20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2000" fill="hold"/>
                                        <p:tgtEl>
                                          <p:spTgt spid="17"/>
                                        </p:tgtEl>
                                        <p:attrNameLst>
                                          <p:attrName>ppt_x</p:attrName>
                                        </p:attrNameLst>
                                      </p:cBhvr>
                                      <p:tavLst>
                                        <p:tav tm="0">
                                          <p:val>
                                            <p:strVal val="1+#ppt_w/2"/>
                                          </p:val>
                                        </p:tav>
                                        <p:tav tm="100000">
                                          <p:val>
                                            <p:strVal val="#ppt_x"/>
                                          </p:val>
                                        </p:tav>
                                      </p:tavLst>
                                    </p:anim>
                                    <p:anim calcmode="lin" valueType="num">
                                      <p:cBhvr additive="base">
                                        <p:cTn id="15" dur="2000" fill="hold"/>
                                        <p:tgtEl>
                                          <p:spTgt spid="17"/>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1+#ppt_h/2"/>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13" name="Picture 9" descr="C:\Users\New Shukra\Desktop\download (1).jpg"/>
          <p:cNvPicPr>
            <a:picLocks noChangeAspect="1" noChangeArrowheads="1"/>
          </p:cNvPicPr>
          <p:nvPr/>
        </p:nvPicPr>
        <p:blipFill>
          <a:blip r:embed="rId3">
            <a:lum bright="10000" contrast="10000"/>
          </a:blip>
          <a:srcRect/>
          <a:stretch>
            <a:fillRect/>
          </a:stretch>
        </p:blipFill>
        <p:spPr bwMode="auto">
          <a:xfrm>
            <a:off x="5181600" y="1219200"/>
            <a:ext cx="3657600" cy="2538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http://www.fortmcdowellcasino.com/images/photo_cardroom2.jpg"/>
          <p:cNvPicPr>
            <a:picLocks noChangeAspect="1" noChangeArrowheads="1"/>
          </p:cNvPicPr>
          <p:nvPr/>
        </p:nvPicPr>
        <p:blipFill>
          <a:blip r:embed="rId4"/>
          <a:srcRect/>
          <a:stretch>
            <a:fillRect/>
          </a:stretch>
        </p:blipFill>
        <p:spPr bwMode="auto">
          <a:xfrm>
            <a:off x="1143000" y="1219200"/>
            <a:ext cx="3733800" cy="2538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11" descr="http://www.michezoafrika.com/NewsImages/Table-tennis.jpg"/>
          <p:cNvPicPr>
            <a:picLocks noChangeAspect="1" noChangeArrowheads="1"/>
          </p:cNvPicPr>
          <p:nvPr/>
        </p:nvPicPr>
        <p:blipFill>
          <a:blip r:embed="rId5">
            <a:lum bright="10000" contrast="10000"/>
          </a:blip>
          <a:srcRect/>
          <a:stretch>
            <a:fillRect/>
          </a:stretch>
        </p:blipFill>
        <p:spPr bwMode="auto">
          <a:xfrm>
            <a:off x="1143000" y="4090416"/>
            <a:ext cx="3733800" cy="2538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15" descr="http://www.cuesportgroup.com/wp-content/uploads/2010/01/carom2.jpg"/>
          <p:cNvPicPr>
            <a:picLocks noChangeAspect="1" noChangeArrowheads="1"/>
          </p:cNvPicPr>
          <p:nvPr/>
        </p:nvPicPr>
        <p:blipFill>
          <a:blip r:embed="rId6">
            <a:lum bright="10000" contrast="10000"/>
          </a:blip>
          <a:srcRect/>
          <a:stretch>
            <a:fillRect/>
          </a:stretch>
        </p:blipFill>
        <p:spPr bwMode="auto">
          <a:xfrm>
            <a:off x="5181600" y="4090416"/>
            <a:ext cx="3733800" cy="2538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descr="indoor-games.png"/>
          <p:cNvPicPr>
            <a:picLocks noChangeAspect="1"/>
          </p:cNvPicPr>
          <p:nvPr/>
        </p:nvPicPr>
        <p:blipFill>
          <a:blip r:embed="rId7"/>
          <a:stretch>
            <a:fillRect/>
          </a:stretch>
        </p:blipFill>
        <p:spPr>
          <a:xfrm>
            <a:off x="3105763" y="152399"/>
            <a:ext cx="3371237" cy="990601"/>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2000"/>
                                        <p:tgtEl>
                                          <p:spTgt spid="21"/>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0-#ppt_w/2"/>
                                          </p:val>
                                        </p:tav>
                                        <p:tav tm="100000">
                                          <p:val>
                                            <p:strVal val="#ppt_x"/>
                                          </p:val>
                                        </p:tav>
                                      </p:tavLst>
                                    </p:anim>
                                    <p:anim calcmode="lin" valueType="num">
                                      <p:cBhvr additive="base">
                                        <p:cTn id="14" dur="2000" fill="hold"/>
                                        <p:tgtEl>
                                          <p:spTgt spid="1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000" fill="hold"/>
                                        <p:tgtEl>
                                          <p:spTgt spid="13"/>
                                        </p:tgtEl>
                                        <p:attrNameLst>
                                          <p:attrName>ppt_x</p:attrName>
                                        </p:attrNameLst>
                                      </p:cBhvr>
                                      <p:tavLst>
                                        <p:tav tm="0">
                                          <p:val>
                                            <p:strVal val="1+#ppt_w/2"/>
                                          </p:val>
                                        </p:tav>
                                        <p:tav tm="100000">
                                          <p:val>
                                            <p:strVal val="#ppt_x"/>
                                          </p:val>
                                        </p:tav>
                                      </p:tavLst>
                                    </p:anim>
                                    <p:anim calcmode="lin" valueType="num">
                                      <p:cBhvr additive="base">
                                        <p:cTn id="18" dur="2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2000" fill="hold"/>
                                        <p:tgtEl>
                                          <p:spTgt spid="22"/>
                                        </p:tgtEl>
                                        <p:attrNameLst>
                                          <p:attrName>ppt_x</p:attrName>
                                        </p:attrNameLst>
                                      </p:cBhvr>
                                      <p:tavLst>
                                        <p:tav tm="0">
                                          <p:val>
                                            <p:strVal val="0-#ppt_w/2"/>
                                          </p:val>
                                        </p:tav>
                                        <p:tav tm="100000">
                                          <p:val>
                                            <p:strVal val="#ppt_x"/>
                                          </p:val>
                                        </p:tav>
                                      </p:tavLst>
                                    </p:anim>
                                    <p:anim calcmode="lin" valueType="num">
                                      <p:cBhvr additive="base">
                                        <p:cTn id="22" dur="20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2000" fill="hold"/>
                                        <p:tgtEl>
                                          <p:spTgt spid="23"/>
                                        </p:tgtEl>
                                        <p:attrNameLst>
                                          <p:attrName>ppt_x</p:attrName>
                                        </p:attrNameLst>
                                      </p:cBhvr>
                                      <p:tavLst>
                                        <p:tav tm="0">
                                          <p:val>
                                            <p:strVal val="1+#ppt_w/2"/>
                                          </p:val>
                                        </p:tav>
                                        <p:tav tm="100000">
                                          <p:val>
                                            <p:strVal val="#ppt_x"/>
                                          </p:val>
                                        </p:tav>
                                      </p:tavLst>
                                    </p:anim>
                                    <p:anim calcmode="lin" valueType="num">
                                      <p:cBhvr additive="base">
                                        <p:cTn id="26"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7" name="Picture 6" descr="C:\Users\New Shukra\Desktop\badminton.jpg"/>
          <p:cNvPicPr>
            <a:picLocks noChangeAspect="1" noChangeArrowheads="1"/>
          </p:cNvPicPr>
          <p:nvPr/>
        </p:nvPicPr>
        <p:blipFill>
          <a:blip r:embed="rId3"/>
          <a:srcRect/>
          <a:stretch>
            <a:fillRect/>
          </a:stretch>
        </p:blipFill>
        <p:spPr bwMode="auto">
          <a:xfrm>
            <a:off x="990600" y="4038600"/>
            <a:ext cx="38100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C:\Users\New Shukra\Desktop\basketball1.jpg"/>
          <p:cNvPicPr>
            <a:picLocks noChangeAspect="1" noChangeArrowheads="1"/>
          </p:cNvPicPr>
          <p:nvPr/>
        </p:nvPicPr>
        <p:blipFill>
          <a:blip r:embed="rId4"/>
          <a:srcRect/>
          <a:stretch>
            <a:fillRect/>
          </a:stretch>
        </p:blipFill>
        <p:spPr bwMode="auto">
          <a:xfrm>
            <a:off x="5029200" y="1219200"/>
            <a:ext cx="38100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C:\Users\New Shukra\Desktop\badminton-getty_630.jpg"/>
          <p:cNvPicPr>
            <a:picLocks noChangeAspect="1" noChangeArrowheads="1"/>
          </p:cNvPicPr>
          <p:nvPr/>
        </p:nvPicPr>
        <p:blipFill>
          <a:blip r:embed="rId5"/>
          <a:srcRect/>
          <a:stretch>
            <a:fillRect/>
          </a:stretch>
        </p:blipFill>
        <p:spPr bwMode="auto">
          <a:xfrm>
            <a:off x="5029200" y="4038600"/>
            <a:ext cx="38862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7" descr="C:\Users\New Shukra\Desktop\Basketball-Player-Sport-Celebrity-Wallpaper-1024x819.jpg"/>
          <p:cNvPicPr>
            <a:picLocks noChangeAspect="1" noChangeArrowheads="1"/>
          </p:cNvPicPr>
          <p:nvPr/>
        </p:nvPicPr>
        <p:blipFill>
          <a:blip r:embed="rId6"/>
          <a:srcRect/>
          <a:stretch>
            <a:fillRect/>
          </a:stretch>
        </p:blipFill>
        <p:spPr bwMode="auto">
          <a:xfrm>
            <a:off x="990600" y="1219200"/>
            <a:ext cx="38100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outdoor.png"/>
          <p:cNvPicPr>
            <a:picLocks noChangeAspect="1"/>
          </p:cNvPicPr>
          <p:nvPr/>
        </p:nvPicPr>
        <p:blipFill>
          <a:blip r:embed="rId7"/>
          <a:stretch>
            <a:fillRect/>
          </a:stretch>
        </p:blipFill>
        <p:spPr>
          <a:xfrm>
            <a:off x="3581401" y="457200"/>
            <a:ext cx="2133600" cy="752475"/>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2000"/>
                                        <p:tgtEl>
                                          <p:spTgt spid="21"/>
                                        </p:tgtEl>
                                      </p:cBhvr>
                                    </p:animEffect>
                                  </p:childTnLst>
                                </p:cTn>
                              </p:par>
                              <p:par>
                                <p:cTn id="8" presetID="4"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2000"/>
                                        <p:tgtEl>
                                          <p:spTgt spid="11"/>
                                        </p:tgtEl>
                                      </p:cBhvr>
                                    </p:animEffect>
                                  </p:childTnLst>
                                </p:cTn>
                              </p:par>
                            </p:childTnLst>
                          </p:cTn>
                        </p:par>
                        <p:par>
                          <p:cTn id="11" fill="hold">
                            <p:stCondLst>
                              <p:cond delay="2000"/>
                            </p:stCondLst>
                            <p:childTnLst>
                              <p:par>
                                <p:cTn id="12" presetID="5"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1000"/>
                                        <p:tgtEl>
                                          <p:spTgt spid="10"/>
                                        </p:tgtEl>
                                      </p:cBhvr>
                                    </p:animEffect>
                                  </p:childTnLst>
                                </p:cTn>
                              </p:par>
                            </p:childTnLst>
                          </p:cTn>
                        </p:par>
                        <p:par>
                          <p:cTn id="15" fill="hold">
                            <p:stCondLst>
                              <p:cond delay="3000"/>
                            </p:stCondLst>
                            <p:childTnLst>
                              <p:par>
                                <p:cTn id="16" presetID="5" presetClass="entr" presetSubtype="1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1000"/>
                                        <p:tgtEl>
                                          <p:spTgt spid="8"/>
                                        </p:tgtEl>
                                      </p:cBhvr>
                                    </p:animEffect>
                                  </p:childTnLst>
                                </p:cTn>
                              </p:par>
                            </p:childTnLst>
                          </p:cTn>
                        </p:par>
                        <p:par>
                          <p:cTn id="19" fill="hold">
                            <p:stCondLst>
                              <p:cond delay="4000"/>
                            </p:stCondLst>
                            <p:childTnLst>
                              <p:par>
                                <p:cTn id="20" presetID="5"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2000"/>
                                        <p:tgtEl>
                                          <p:spTgt spid="7"/>
                                        </p:tgtEl>
                                      </p:cBhvr>
                                    </p:animEffect>
                                  </p:childTnLst>
                                </p:cTn>
                              </p:par>
                            </p:childTnLst>
                          </p:cTn>
                        </p:par>
                        <p:par>
                          <p:cTn id="23" fill="hold">
                            <p:stCondLst>
                              <p:cond delay="6000"/>
                            </p:stCondLst>
                            <p:childTnLst>
                              <p:par>
                                <p:cTn id="24" presetID="5" presetClass="entr" presetSubtype="1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pic>
        <p:nvPicPr>
          <p:cNvPr id="21" name="Picture 20" descr="sitedevelopment.png"/>
          <p:cNvPicPr>
            <a:picLocks noChangeAspect="1"/>
          </p:cNvPicPr>
          <p:nvPr/>
        </p:nvPicPr>
        <p:blipFill>
          <a:blip r:embed="rId3"/>
          <a:stretch>
            <a:fillRect/>
          </a:stretch>
        </p:blipFill>
        <p:spPr>
          <a:xfrm>
            <a:off x="2627258" y="85725"/>
            <a:ext cx="3621142" cy="1285875"/>
          </a:xfrm>
          <a:prstGeom prst="rect">
            <a:avLst/>
          </a:prstGeom>
        </p:spPr>
      </p:pic>
      <p:pic>
        <p:nvPicPr>
          <p:cNvPr id="19" name="Picture 18" descr="DSC_0687.JPG"/>
          <p:cNvPicPr>
            <a:picLocks noChangeAspect="1"/>
          </p:cNvPicPr>
          <p:nvPr/>
        </p:nvPicPr>
        <p:blipFill>
          <a:blip r:embed="rId4" cstate="print"/>
          <a:stretch>
            <a:fillRect/>
          </a:stretch>
        </p:blipFill>
        <p:spPr>
          <a:xfrm>
            <a:off x="6123511" y="3872049"/>
            <a:ext cx="271568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DSC_0685.JPG"/>
          <p:cNvPicPr>
            <a:picLocks noChangeAspect="1"/>
          </p:cNvPicPr>
          <p:nvPr/>
        </p:nvPicPr>
        <p:blipFill>
          <a:blip r:embed="rId5" cstate="print"/>
          <a:stretch>
            <a:fillRect/>
          </a:stretch>
        </p:blipFill>
        <p:spPr>
          <a:xfrm>
            <a:off x="3190581" y="3857919"/>
            <a:ext cx="2753019" cy="2085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descr="DSC_0632.JPG"/>
          <p:cNvPicPr>
            <a:picLocks noChangeAspect="1"/>
          </p:cNvPicPr>
          <p:nvPr/>
        </p:nvPicPr>
        <p:blipFill>
          <a:blip r:embed="rId6" cstate="print"/>
          <a:stretch>
            <a:fillRect/>
          </a:stretch>
        </p:blipFill>
        <p:spPr>
          <a:xfrm>
            <a:off x="304800" y="3882909"/>
            <a:ext cx="271568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descr="DSC_0631.JPG"/>
          <p:cNvPicPr>
            <a:picLocks noChangeAspect="1"/>
          </p:cNvPicPr>
          <p:nvPr/>
        </p:nvPicPr>
        <p:blipFill>
          <a:blip r:embed="rId7" cstate="print"/>
          <a:stretch>
            <a:fillRect/>
          </a:stretch>
        </p:blipFill>
        <p:spPr>
          <a:xfrm>
            <a:off x="6123511" y="1357449"/>
            <a:ext cx="271568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descr="DSC_0630.JPG"/>
          <p:cNvPicPr>
            <a:picLocks noChangeAspect="1"/>
          </p:cNvPicPr>
          <p:nvPr/>
        </p:nvPicPr>
        <p:blipFill>
          <a:blip r:embed="rId8" cstate="print"/>
          <a:stretch>
            <a:fillRect/>
          </a:stretch>
        </p:blipFill>
        <p:spPr>
          <a:xfrm>
            <a:off x="3227911" y="1357449"/>
            <a:ext cx="271568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descr="DSC_0618.JPG"/>
          <p:cNvPicPr>
            <a:picLocks noChangeAspect="1"/>
          </p:cNvPicPr>
          <p:nvPr/>
        </p:nvPicPr>
        <p:blipFill>
          <a:blip r:embed="rId9" cstate="print"/>
          <a:stretch>
            <a:fillRect/>
          </a:stretch>
        </p:blipFill>
        <p:spPr>
          <a:xfrm>
            <a:off x="304800" y="1357449"/>
            <a:ext cx="271568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2000"/>
                                        <p:tgtEl>
                                          <p:spTgt spid="2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2000"/>
                                        <p:tgtEl>
                                          <p:spTgt spid="21"/>
                                        </p:tgtEl>
                                      </p:cBhvr>
                                    </p:animEffect>
                                  </p:child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0" fill="hold"/>
                                        <p:tgtEl>
                                          <p:spTgt spid="22"/>
                                        </p:tgtEl>
                                        <p:attrNameLst>
                                          <p:attrName>ppt_x</p:attrName>
                                        </p:attrNameLst>
                                      </p:cBhvr>
                                      <p:tavLst>
                                        <p:tav tm="0">
                                          <p:val>
                                            <p:strVal val="#ppt_x"/>
                                          </p:val>
                                        </p:tav>
                                        <p:tav tm="100000">
                                          <p:val>
                                            <p:strVal val="#ppt_x"/>
                                          </p:val>
                                        </p:tav>
                                      </p:tavLst>
                                    </p:anim>
                                    <p:anim calcmode="lin" valueType="num">
                                      <p:cBhvr additive="base">
                                        <p:cTn id="15" dur="50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0" fill="hold"/>
                                        <p:tgtEl>
                                          <p:spTgt spid="20"/>
                                        </p:tgtEl>
                                        <p:attrNameLst>
                                          <p:attrName>ppt_x</p:attrName>
                                        </p:attrNameLst>
                                      </p:cBhvr>
                                      <p:tavLst>
                                        <p:tav tm="0">
                                          <p:val>
                                            <p:strVal val="#ppt_x"/>
                                          </p:val>
                                        </p:tav>
                                        <p:tav tm="100000">
                                          <p:val>
                                            <p:strVal val="#ppt_x"/>
                                          </p:val>
                                        </p:tav>
                                      </p:tavLst>
                                    </p:anim>
                                    <p:anim calcmode="lin" valueType="num">
                                      <p:cBhvr additive="base">
                                        <p:cTn id="19" dur="50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0" fill="hold"/>
                                        <p:tgtEl>
                                          <p:spTgt spid="19"/>
                                        </p:tgtEl>
                                        <p:attrNameLst>
                                          <p:attrName>ppt_x</p:attrName>
                                        </p:attrNameLst>
                                      </p:cBhvr>
                                      <p:tavLst>
                                        <p:tav tm="0">
                                          <p:val>
                                            <p:strVal val="#ppt_x"/>
                                          </p:val>
                                        </p:tav>
                                        <p:tav tm="100000">
                                          <p:val>
                                            <p:strVal val="#ppt_x"/>
                                          </p:val>
                                        </p:tav>
                                      </p:tavLst>
                                    </p:anim>
                                    <p:anim calcmode="lin" valueType="num">
                                      <p:cBhvr additive="base">
                                        <p:cTn id="23" dur="5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0" fill="hold"/>
                                        <p:tgtEl>
                                          <p:spTgt spid="26"/>
                                        </p:tgtEl>
                                        <p:attrNameLst>
                                          <p:attrName>ppt_x</p:attrName>
                                        </p:attrNameLst>
                                      </p:cBhvr>
                                      <p:tavLst>
                                        <p:tav tm="0">
                                          <p:val>
                                            <p:strVal val="#ppt_x"/>
                                          </p:val>
                                        </p:tav>
                                        <p:tav tm="100000">
                                          <p:val>
                                            <p:strVal val="#ppt_x"/>
                                          </p:val>
                                        </p:tav>
                                      </p:tavLst>
                                    </p:anim>
                                    <p:anim calcmode="lin" valueType="num">
                                      <p:cBhvr additive="base">
                                        <p:cTn id="27" dur="5000" fill="hold"/>
                                        <p:tgtEl>
                                          <p:spTgt spid="26"/>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0" fill="hold"/>
                                        <p:tgtEl>
                                          <p:spTgt spid="24"/>
                                        </p:tgtEl>
                                        <p:attrNameLst>
                                          <p:attrName>ppt_x</p:attrName>
                                        </p:attrNameLst>
                                      </p:cBhvr>
                                      <p:tavLst>
                                        <p:tav tm="0">
                                          <p:val>
                                            <p:strVal val="#ppt_x"/>
                                          </p:val>
                                        </p:tav>
                                        <p:tav tm="100000">
                                          <p:val>
                                            <p:strVal val="#ppt_x"/>
                                          </p:val>
                                        </p:tav>
                                      </p:tavLst>
                                    </p:anim>
                                    <p:anim calcmode="lin" valueType="num">
                                      <p:cBhvr additive="base">
                                        <p:cTn id="31" dur="5000" fill="hold"/>
                                        <p:tgtEl>
                                          <p:spTgt spid="24"/>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0" fill="hold"/>
                                        <p:tgtEl>
                                          <p:spTgt spid="23"/>
                                        </p:tgtEl>
                                        <p:attrNameLst>
                                          <p:attrName>ppt_x</p:attrName>
                                        </p:attrNameLst>
                                      </p:cBhvr>
                                      <p:tavLst>
                                        <p:tav tm="0">
                                          <p:val>
                                            <p:strVal val="#ppt_x"/>
                                          </p:val>
                                        </p:tav>
                                        <p:tav tm="100000">
                                          <p:val>
                                            <p:strVal val="#ppt_x"/>
                                          </p:val>
                                        </p:tav>
                                      </p:tavLst>
                                    </p:anim>
                                    <p:anim calcmode="lin" valueType="num">
                                      <p:cBhvr additive="base">
                                        <p:cTn id="35" dur="5000" fill="hold"/>
                                        <p:tgtEl>
                                          <p:spTgt spid="23"/>
                                        </p:tgtEl>
                                        <p:attrNameLst>
                                          <p:attrName>ppt_y</p:attrName>
                                        </p:attrNameLst>
                                      </p:cBhvr>
                                      <p:tavLst>
                                        <p:tav tm="0">
                                          <p:val>
                                            <p:strVal val="0-#ppt_h/2"/>
                                          </p:val>
                                        </p:tav>
                                        <p:tav tm="100000">
                                          <p:val>
                                            <p:strVal val="#ppt_y"/>
                                          </p:val>
                                        </p:tav>
                                      </p:tavLst>
                                    </p:anim>
                                  </p:childTnLst>
                                </p:cTn>
                              </p:par>
                              <p:par>
                                <p:cTn id="36" presetID="9"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0"/>
                                        <p:tgtEl>
                                          <p:spTgt spid="26"/>
                                        </p:tgtEl>
                                      </p:cBhvr>
                                    </p:animEffect>
                                  </p:childTnLst>
                                </p:cTn>
                              </p:par>
                              <p:par>
                                <p:cTn id="39" presetID="9"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0"/>
                                        <p:tgtEl>
                                          <p:spTgt spid="24"/>
                                        </p:tgtEl>
                                      </p:cBhvr>
                                    </p:animEffect>
                                  </p:childTnLst>
                                </p:cTn>
                              </p:par>
                              <p:par>
                                <p:cTn id="42" presetID="9"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ssolve">
                                      <p:cBhvr>
                                        <p:cTn id="44" dur="5000"/>
                                        <p:tgtEl>
                                          <p:spTgt spid="23"/>
                                        </p:tgtEl>
                                      </p:cBhvr>
                                    </p:animEffect>
                                  </p:childTnLst>
                                </p:cTn>
                              </p:par>
                              <p:par>
                                <p:cTn id="45" presetID="9"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0"/>
                                        <p:tgtEl>
                                          <p:spTgt spid="22"/>
                                        </p:tgtEl>
                                      </p:cBhvr>
                                    </p:animEffect>
                                  </p:childTnLst>
                                </p:cTn>
                              </p:par>
                              <p:par>
                                <p:cTn id="48" presetID="9"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dissolve">
                                      <p:cBhvr>
                                        <p:cTn id="50" dur="5000"/>
                                        <p:tgtEl>
                                          <p:spTgt spid="20"/>
                                        </p:tgtEl>
                                      </p:cBhvr>
                                    </p:animEffect>
                                  </p:childTnLst>
                                </p:cTn>
                              </p:par>
                              <p:par>
                                <p:cTn id="51" presetID="9"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dissolve">
                                      <p:cBhvr>
                                        <p:cTn id="53"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pic>
        <p:nvPicPr>
          <p:cNvPr id="21" name="Picture 20" descr="sitedevelopment.png"/>
          <p:cNvPicPr>
            <a:picLocks noChangeAspect="1"/>
          </p:cNvPicPr>
          <p:nvPr/>
        </p:nvPicPr>
        <p:blipFill>
          <a:blip r:embed="rId3"/>
          <a:stretch>
            <a:fillRect/>
          </a:stretch>
        </p:blipFill>
        <p:spPr>
          <a:xfrm>
            <a:off x="2627258" y="314325"/>
            <a:ext cx="3621142" cy="1285875"/>
          </a:xfrm>
          <a:prstGeom prst="rect">
            <a:avLst/>
          </a:prstGeom>
        </p:spPr>
      </p:pic>
      <p:pic>
        <p:nvPicPr>
          <p:cNvPr id="10" name="Picture 9" descr="DSC_0970 copy.jpg"/>
          <p:cNvPicPr>
            <a:picLocks noChangeAspect="1"/>
          </p:cNvPicPr>
          <p:nvPr/>
        </p:nvPicPr>
        <p:blipFill>
          <a:blip r:embed="rId4" cstate="print"/>
          <a:stretch>
            <a:fillRect/>
          </a:stretch>
        </p:blipFill>
        <p:spPr>
          <a:xfrm>
            <a:off x="3174060" y="1524000"/>
            <a:ext cx="2807880" cy="218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DSC_0960 (1).JPG"/>
          <p:cNvPicPr>
            <a:picLocks noChangeAspect="1"/>
          </p:cNvPicPr>
          <p:nvPr/>
        </p:nvPicPr>
        <p:blipFill>
          <a:blip r:embed="rId5" cstate="print"/>
          <a:stretch>
            <a:fillRect/>
          </a:stretch>
        </p:blipFill>
        <p:spPr>
          <a:xfrm>
            <a:off x="190260" y="1524000"/>
            <a:ext cx="2807880" cy="218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DSC_0990 (1) copy.jpg"/>
          <p:cNvPicPr>
            <a:picLocks noChangeAspect="1"/>
          </p:cNvPicPr>
          <p:nvPr/>
        </p:nvPicPr>
        <p:blipFill>
          <a:blip r:embed="rId6" cstate="print"/>
          <a:stretch>
            <a:fillRect/>
          </a:stretch>
        </p:blipFill>
        <p:spPr>
          <a:xfrm>
            <a:off x="3174060" y="4140144"/>
            <a:ext cx="2807880" cy="218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DSC_0988 copy.jpg"/>
          <p:cNvPicPr>
            <a:picLocks noChangeAspect="1"/>
          </p:cNvPicPr>
          <p:nvPr/>
        </p:nvPicPr>
        <p:blipFill>
          <a:blip r:embed="rId7" cstate="print"/>
          <a:stretch>
            <a:fillRect/>
          </a:stretch>
        </p:blipFill>
        <p:spPr>
          <a:xfrm>
            <a:off x="190260" y="4140144"/>
            <a:ext cx="2807880" cy="218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DSC_0991.JPG"/>
          <p:cNvPicPr>
            <a:picLocks noChangeAspect="1"/>
          </p:cNvPicPr>
          <p:nvPr/>
        </p:nvPicPr>
        <p:blipFill>
          <a:blip r:embed="rId8" cstate="print"/>
          <a:stretch>
            <a:fillRect/>
          </a:stretch>
        </p:blipFill>
        <p:spPr>
          <a:xfrm>
            <a:off x="6133860" y="4140144"/>
            <a:ext cx="2807880" cy="218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DSC_0981 (2).JPG"/>
          <p:cNvPicPr>
            <a:picLocks noChangeAspect="1"/>
          </p:cNvPicPr>
          <p:nvPr/>
        </p:nvPicPr>
        <p:blipFill>
          <a:blip r:embed="rId9" cstate="print"/>
          <a:stretch>
            <a:fillRect/>
          </a:stretch>
        </p:blipFill>
        <p:spPr>
          <a:xfrm>
            <a:off x="6133860" y="1524000"/>
            <a:ext cx="2807880" cy="218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20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0" fill="hold"/>
                                        <p:tgtEl>
                                          <p:spTgt spid="11"/>
                                        </p:tgtEl>
                                        <p:attrNameLst>
                                          <p:attrName>ppt_x</p:attrName>
                                        </p:attrNameLst>
                                      </p:cBhvr>
                                      <p:tavLst>
                                        <p:tav tm="0">
                                          <p:val>
                                            <p:strVal val="#ppt_x"/>
                                          </p:val>
                                        </p:tav>
                                        <p:tav tm="100000">
                                          <p:val>
                                            <p:strVal val="#ppt_x"/>
                                          </p:val>
                                        </p:tav>
                                      </p:tavLst>
                                    </p:anim>
                                    <p:anim calcmode="lin" valueType="num">
                                      <p:cBhvr additive="base">
                                        <p:cTn id="14" dur="5000" fill="hold"/>
                                        <p:tgtEl>
                                          <p:spTgt spid="1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0" fill="hold"/>
                                        <p:tgtEl>
                                          <p:spTgt spid="10"/>
                                        </p:tgtEl>
                                        <p:attrNameLst>
                                          <p:attrName>ppt_x</p:attrName>
                                        </p:attrNameLst>
                                      </p:cBhvr>
                                      <p:tavLst>
                                        <p:tav tm="0">
                                          <p:val>
                                            <p:strVal val="#ppt_x"/>
                                          </p:val>
                                        </p:tav>
                                        <p:tav tm="100000">
                                          <p:val>
                                            <p:strVal val="#ppt_x"/>
                                          </p:val>
                                        </p:tav>
                                      </p:tavLst>
                                    </p:anim>
                                    <p:anim calcmode="lin" valueType="num">
                                      <p:cBhvr additive="base">
                                        <p:cTn id="18" dur="50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0" fill="hold"/>
                                        <p:tgtEl>
                                          <p:spTgt spid="15"/>
                                        </p:tgtEl>
                                        <p:attrNameLst>
                                          <p:attrName>ppt_x</p:attrName>
                                        </p:attrNameLst>
                                      </p:cBhvr>
                                      <p:tavLst>
                                        <p:tav tm="0">
                                          <p:val>
                                            <p:strVal val="#ppt_x"/>
                                          </p:val>
                                        </p:tav>
                                        <p:tav tm="100000">
                                          <p:val>
                                            <p:strVal val="#ppt_x"/>
                                          </p:val>
                                        </p:tav>
                                      </p:tavLst>
                                    </p:anim>
                                    <p:anim calcmode="lin" valueType="num">
                                      <p:cBhvr additive="base">
                                        <p:cTn id="22" dur="5000" fill="hold"/>
                                        <p:tgtEl>
                                          <p:spTgt spid="15"/>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0" fill="hold"/>
                                        <p:tgtEl>
                                          <p:spTgt spid="13"/>
                                        </p:tgtEl>
                                        <p:attrNameLst>
                                          <p:attrName>ppt_x</p:attrName>
                                        </p:attrNameLst>
                                      </p:cBhvr>
                                      <p:tavLst>
                                        <p:tav tm="0">
                                          <p:val>
                                            <p:strVal val="#ppt_x"/>
                                          </p:val>
                                        </p:tav>
                                        <p:tav tm="100000">
                                          <p:val>
                                            <p:strVal val="#ppt_x"/>
                                          </p:val>
                                        </p:tav>
                                      </p:tavLst>
                                    </p:anim>
                                    <p:anim calcmode="lin" valueType="num">
                                      <p:cBhvr additive="base">
                                        <p:cTn id="26" dur="5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0" fill="hold"/>
                                        <p:tgtEl>
                                          <p:spTgt spid="12"/>
                                        </p:tgtEl>
                                        <p:attrNameLst>
                                          <p:attrName>ppt_x</p:attrName>
                                        </p:attrNameLst>
                                      </p:cBhvr>
                                      <p:tavLst>
                                        <p:tav tm="0">
                                          <p:val>
                                            <p:strVal val="#ppt_x"/>
                                          </p:val>
                                        </p:tav>
                                        <p:tav tm="100000">
                                          <p:val>
                                            <p:strVal val="#ppt_x"/>
                                          </p:val>
                                        </p:tav>
                                      </p:tavLst>
                                    </p:anim>
                                    <p:anim calcmode="lin" valueType="num">
                                      <p:cBhvr additive="base">
                                        <p:cTn id="30" dur="50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0" fill="hold"/>
                                        <p:tgtEl>
                                          <p:spTgt spid="14"/>
                                        </p:tgtEl>
                                        <p:attrNameLst>
                                          <p:attrName>ppt_x</p:attrName>
                                        </p:attrNameLst>
                                      </p:cBhvr>
                                      <p:tavLst>
                                        <p:tav tm="0">
                                          <p:val>
                                            <p:strVal val="#ppt_x"/>
                                          </p:val>
                                        </p:tav>
                                        <p:tav tm="100000">
                                          <p:val>
                                            <p:strVal val="#ppt_x"/>
                                          </p:val>
                                        </p:tav>
                                      </p:tavLst>
                                    </p:anim>
                                    <p:anim calcmode="lin" valueType="num">
                                      <p:cBhvr additive="base">
                                        <p:cTn id="34" dur="5000" fill="hold"/>
                                        <p:tgtEl>
                                          <p:spTgt spid="14"/>
                                        </p:tgtEl>
                                        <p:attrNameLst>
                                          <p:attrName>ppt_y</p:attrName>
                                        </p:attrNameLst>
                                      </p:cBhvr>
                                      <p:tavLst>
                                        <p:tav tm="0">
                                          <p:val>
                                            <p:strVal val="1+#ppt_h/2"/>
                                          </p:val>
                                        </p:tav>
                                        <p:tav tm="100000">
                                          <p:val>
                                            <p:strVal val="#ppt_y"/>
                                          </p:val>
                                        </p:tav>
                                      </p:tavLst>
                                    </p:anim>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0"/>
                                        <p:tgtEl>
                                          <p:spTgt spid="11"/>
                                        </p:tgtEl>
                                      </p:cBhvr>
                                    </p:animEffect>
                                  </p:childTnLst>
                                </p:cTn>
                              </p:par>
                              <p:par>
                                <p:cTn id="38" presetID="9"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0"/>
                                        <p:tgtEl>
                                          <p:spTgt spid="10"/>
                                        </p:tgtEl>
                                      </p:cBhvr>
                                    </p:animEffect>
                                  </p:childTnLst>
                                </p:cTn>
                              </p:par>
                              <p:par>
                                <p:cTn id="41" presetID="9"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0"/>
                                        <p:tgtEl>
                                          <p:spTgt spid="13"/>
                                        </p:tgtEl>
                                      </p:cBhvr>
                                    </p:animEffect>
                                  </p:childTnLst>
                                </p:cTn>
                              </p:par>
                              <p:par>
                                <p:cTn id="44" presetID="9"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0"/>
                                        <p:tgtEl>
                                          <p:spTgt spid="12"/>
                                        </p:tgtEl>
                                      </p:cBhvr>
                                    </p:animEffect>
                                  </p:childTnLst>
                                </p:cTn>
                              </p:par>
                              <p:par>
                                <p:cTn id="47" presetID="9"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0"/>
                                        <p:tgtEl>
                                          <p:spTgt spid="15"/>
                                        </p:tgtEl>
                                      </p:cBhvr>
                                    </p:animEffect>
                                  </p:childTnLst>
                                </p:cTn>
                              </p:par>
                              <p:par>
                                <p:cTn id="50" presetID="9"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egadraw.png"/>
          <p:cNvPicPr>
            <a:picLocks noChangeAspect="1"/>
          </p:cNvPicPr>
          <p:nvPr/>
        </p:nvPicPr>
        <p:blipFill>
          <a:blip r:embed="rId2"/>
          <a:stretch>
            <a:fillRect/>
          </a:stretch>
        </p:blipFill>
        <p:spPr>
          <a:xfrm>
            <a:off x="0" y="0"/>
            <a:ext cx="9144000" cy="6858000"/>
          </a:xfrm>
          <a:prstGeom prst="rect">
            <a:avLst/>
          </a:prstGeom>
        </p:spPr>
      </p:pic>
      <p:pic>
        <p:nvPicPr>
          <p:cNvPr id="25" name="Picture 24" descr="MD.png"/>
          <p:cNvPicPr>
            <a:picLocks noChangeAspect="1"/>
          </p:cNvPicPr>
          <p:nvPr/>
        </p:nvPicPr>
        <p:blipFill>
          <a:blip r:embed="rId3"/>
          <a:stretch>
            <a:fillRect/>
          </a:stretch>
        </p:blipFill>
        <p:spPr>
          <a:xfrm>
            <a:off x="685800" y="2133600"/>
            <a:ext cx="4914900" cy="1433513"/>
          </a:xfrm>
          <a:prstGeom prst="rect">
            <a:avLst/>
          </a:prstGeom>
        </p:spPr>
      </p:pic>
      <p:pic>
        <p:nvPicPr>
          <p:cNvPr id="26" name="Picture 25" descr="1375811823.png"/>
          <p:cNvPicPr>
            <a:picLocks noChangeAspect="1"/>
          </p:cNvPicPr>
          <p:nvPr/>
        </p:nvPicPr>
        <p:blipFill>
          <a:blip r:embed="rId4"/>
          <a:stretch>
            <a:fillRect/>
          </a:stretch>
        </p:blipFill>
        <p:spPr>
          <a:xfrm>
            <a:off x="1066800" y="3581400"/>
            <a:ext cx="3733800" cy="192962"/>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circle(in)">
                                      <p:cBhvr>
                                        <p:cTn id="11" dur="2000"/>
                                        <p:tgtEl>
                                          <p:spTgt spid="25"/>
                                        </p:tgtEl>
                                      </p:cBhvr>
                                    </p:animEffect>
                                  </p:childTnLst>
                                </p:cTn>
                              </p:par>
                              <p:par>
                                <p:cTn id="12" presetID="16" presetClass="entr" presetSubtype="21"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kraland-land.jpg"/>
          <p:cNvPicPr>
            <a:picLocks noChangeAspect="1"/>
          </p:cNvPicPr>
          <p:nvPr/>
        </p:nvPicPr>
        <p:blipFill>
          <a:blip r:embed="rId2"/>
          <a:stretch>
            <a:fillRect/>
          </a:stretch>
        </p:blipFill>
        <p:spPr>
          <a:xfrm>
            <a:off x="-1979" y="0"/>
            <a:ext cx="9144000" cy="6858000"/>
          </a:xfrm>
          <a:prstGeom prst="rect">
            <a:avLst/>
          </a:prstGeom>
          <a:ln>
            <a:noFill/>
          </a:ln>
          <a:effectLst>
            <a:outerShdw blurRad="292100" dist="139700" dir="2700000" algn="tl" rotWithShape="0">
              <a:srgbClr val="333333">
                <a:alpha val="65000"/>
              </a:srgbClr>
            </a:outerShdw>
          </a:effectLst>
        </p:spPr>
      </p:pic>
      <p:pic>
        <p:nvPicPr>
          <p:cNvPr id="17" name="Picture 16" descr="price-item.png"/>
          <p:cNvPicPr>
            <a:picLocks noChangeAspect="1"/>
          </p:cNvPicPr>
          <p:nvPr/>
        </p:nvPicPr>
        <p:blipFill>
          <a:blip r:embed="rId3"/>
          <a:stretch>
            <a:fillRect/>
          </a:stretch>
        </p:blipFill>
        <p:spPr>
          <a:xfrm>
            <a:off x="1066800" y="1219200"/>
            <a:ext cx="7783638" cy="3657600"/>
          </a:xfrm>
          <a:prstGeom prst="rect">
            <a:avLst/>
          </a:prstGeom>
        </p:spPr>
      </p:pic>
      <p:sp>
        <p:nvSpPr>
          <p:cNvPr id="22" name="Rectangle 8"/>
          <p:cNvSpPr>
            <a:spLocks noChangeArrowheads="1"/>
          </p:cNvSpPr>
          <p:nvPr/>
        </p:nvSpPr>
        <p:spPr bwMode="auto">
          <a:xfrm>
            <a:off x="1066804" y="5105401"/>
            <a:ext cx="7794622" cy="1523999"/>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marL="231775" indent="-231775" algn="just">
              <a:lnSpc>
                <a:spcPts val="2200"/>
              </a:lnSpc>
              <a:spcBef>
                <a:spcPct val="20000"/>
              </a:spcBef>
              <a:buClr>
                <a:schemeClr val="tx1"/>
              </a:buClr>
              <a:buFont typeface="Wingdings" pitchFamily="2" charset="2"/>
              <a:buNone/>
              <a:tabLst>
                <a:tab pos="231775" algn="l"/>
              </a:tabLst>
            </a:pPr>
            <a:r>
              <a:rPr lang="en-US" sz="2000" b="1" dirty="0">
                <a:solidFill>
                  <a:schemeClr val="tx1"/>
                </a:solidFill>
                <a:latin typeface="Californian FB" pitchFamily="18" charset="0"/>
              </a:rPr>
              <a:t>Every Month Royal Family get together for musical Party, Dance Party,</a:t>
            </a:r>
          </a:p>
          <a:p>
            <a:pPr marL="231775" indent="-231775" algn="just">
              <a:lnSpc>
                <a:spcPts val="2200"/>
              </a:lnSpc>
              <a:spcBef>
                <a:spcPct val="20000"/>
              </a:spcBef>
              <a:buClr>
                <a:schemeClr val="tx1"/>
              </a:buClr>
              <a:buFont typeface="Wingdings" pitchFamily="2" charset="2"/>
              <a:buNone/>
              <a:tabLst>
                <a:tab pos="231775" algn="l"/>
              </a:tabLst>
            </a:pPr>
            <a:r>
              <a:rPr lang="en-US" sz="2000" b="1" dirty="0">
                <a:solidFill>
                  <a:schemeClr val="tx1"/>
                </a:solidFill>
                <a:latin typeface="Californian FB" pitchFamily="18" charset="0"/>
              </a:rPr>
              <a:t>with meals, along with this every month Brand new cars with</a:t>
            </a:r>
          </a:p>
          <a:p>
            <a:pPr marL="231775" indent="-231775" algn="just">
              <a:lnSpc>
                <a:spcPts val="2200"/>
              </a:lnSpc>
              <a:spcBef>
                <a:spcPct val="20000"/>
              </a:spcBef>
              <a:buClr>
                <a:schemeClr val="tx1"/>
              </a:buClr>
              <a:buFont typeface="Wingdings" pitchFamily="2" charset="2"/>
              <a:buNone/>
              <a:tabLst>
                <a:tab pos="231775" algn="l"/>
              </a:tabLst>
            </a:pPr>
            <a:r>
              <a:rPr lang="en-US" sz="2000" b="1" dirty="0">
                <a:solidFill>
                  <a:schemeClr val="tx1"/>
                </a:solidFill>
                <a:latin typeface="Californian FB" pitchFamily="18" charset="0"/>
              </a:rPr>
              <a:t>many other prizes is been given. </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8)">
                                      <p:cBhvr>
                                        <p:cTn id="7" dur="2000"/>
                                        <p:tgtEl>
                                          <p:spTgt spid="17"/>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2">
                                            <p:bg/>
                                          </p:spTgt>
                                        </p:tgtEl>
                                        <p:attrNameLst>
                                          <p:attrName>style.visibility</p:attrName>
                                        </p:attrNameLst>
                                      </p:cBhvr>
                                      <p:to>
                                        <p:strVal val="visible"/>
                                      </p:to>
                                    </p:set>
                                    <p:animEffect transition="in" filter="wipe(left)">
                                      <p:cBhvr>
                                        <p:cTn id="11" dur="2000"/>
                                        <p:tgtEl>
                                          <p:spTgt spid="22">
                                            <p:bg/>
                                          </p:spTgt>
                                        </p:tgtEl>
                                      </p:cBhvr>
                                    </p:animEffect>
                                  </p:childTnLst>
                                </p:cTn>
                              </p:par>
                            </p:childTnLst>
                          </p:cTn>
                        </p:par>
                        <p:par>
                          <p:cTn id="12" fill="hold">
                            <p:stCondLst>
                              <p:cond delay="4000"/>
                            </p:stCondLst>
                            <p:childTnLst>
                              <p:par>
                                <p:cTn id="13" presetID="2" presetClass="entr" presetSubtype="4" fill="hold"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2" presetClass="entr" presetSubtype="4" fill="hold" nodeType="after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 calcmode="lin" valueType="num">
                                      <p:cBhvr additive="base">
                                        <p:cTn id="20"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0"/>
                            </p:stCondLst>
                            <p:childTnLst>
                              <p:par>
                                <p:cTn id="23" presetID="2" presetClass="entr" presetSubtype="4" fill="hold" nodeType="after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 calcmode="lin" valueType="num">
                                      <p:cBhvr additive="base">
                                        <p:cTn id="25"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kraland copy.jpg"/>
          <p:cNvPicPr>
            <a:picLocks noChangeAspect="1"/>
          </p:cNvPicPr>
          <p:nvPr/>
        </p:nvPicPr>
        <p:blipFill>
          <a:blip r:embed="rId2"/>
          <a:stretch>
            <a:fillRect/>
          </a:stretch>
        </p:blipFill>
        <p:spPr>
          <a:xfrm>
            <a:off x="0" y="0"/>
            <a:ext cx="9144000" cy="6858000"/>
          </a:xfrm>
          <a:prstGeom prst="rect">
            <a:avLst/>
          </a:prstGeom>
        </p:spPr>
      </p:pic>
      <p:pic>
        <p:nvPicPr>
          <p:cNvPr id="13" name="Picture 12" descr="1375811823.png"/>
          <p:cNvPicPr>
            <a:picLocks noChangeAspect="1"/>
          </p:cNvPicPr>
          <p:nvPr/>
        </p:nvPicPr>
        <p:blipFill>
          <a:blip r:embed="rId3"/>
          <a:stretch>
            <a:fillRect/>
          </a:stretch>
        </p:blipFill>
        <p:spPr>
          <a:xfrm>
            <a:off x="1524000" y="3962400"/>
            <a:ext cx="4038600" cy="273802"/>
          </a:xfrm>
          <a:prstGeom prst="rect">
            <a:avLst/>
          </a:prstGeom>
        </p:spPr>
      </p:pic>
      <p:pic>
        <p:nvPicPr>
          <p:cNvPr id="5" name="Picture 4" descr="strong-Enablers.png"/>
          <p:cNvPicPr>
            <a:picLocks noChangeAspect="1"/>
          </p:cNvPicPr>
          <p:nvPr/>
        </p:nvPicPr>
        <p:blipFill>
          <a:blip r:embed="rId4"/>
          <a:stretch>
            <a:fillRect/>
          </a:stretch>
        </p:blipFill>
        <p:spPr>
          <a:xfrm>
            <a:off x="1600200" y="2438400"/>
            <a:ext cx="3962400" cy="1389004"/>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kraland copy.jpg"/>
          <p:cNvPicPr>
            <a:picLocks noChangeAspect="1"/>
          </p:cNvPicPr>
          <p:nvPr/>
        </p:nvPicPr>
        <p:blipFill>
          <a:blip r:embed="rId2"/>
          <a:stretch>
            <a:fillRect/>
          </a:stretch>
        </p:blipFill>
        <p:spPr>
          <a:xfrm>
            <a:off x="0" y="0"/>
            <a:ext cx="9144000" cy="6858000"/>
          </a:xfrm>
          <a:prstGeom prst="rect">
            <a:avLst/>
          </a:prstGeom>
        </p:spPr>
      </p:pic>
      <p:pic>
        <p:nvPicPr>
          <p:cNvPr id="13" name="Picture 12" descr="1375811823.png"/>
          <p:cNvPicPr>
            <a:picLocks noChangeAspect="1"/>
          </p:cNvPicPr>
          <p:nvPr/>
        </p:nvPicPr>
        <p:blipFill>
          <a:blip r:embed="rId3"/>
          <a:stretch>
            <a:fillRect/>
          </a:stretch>
        </p:blipFill>
        <p:spPr>
          <a:xfrm rot="10800000" flipV="1">
            <a:off x="1676401" y="3886200"/>
            <a:ext cx="3581400" cy="242806"/>
          </a:xfrm>
          <a:prstGeom prst="rect">
            <a:avLst/>
          </a:prstGeom>
        </p:spPr>
      </p:pic>
      <p:pic>
        <p:nvPicPr>
          <p:cNvPr id="7" name="Picture 6" descr="royal woods sorrounding .png"/>
          <p:cNvPicPr>
            <a:picLocks noChangeAspect="1"/>
          </p:cNvPicPr>
          <p:nvPr/>
        </p:nvPicPr>
        <p:blipFill>
          <a:blip r:embed="rId4"/>
          <a:stretch>
            <a:fillRect/>
          </a:stretch>
        </p:blipFill>
        <p:spPr>
          <a:xfrm>
            <a:off x="1371598" y="2057400"/>
            <a:ext cx="4572002" cy="190500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2000"/>
                                        <p:tgtEl>
                                          <p:spTgt spid="6"/>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vagamairport.png"/>
          <p:cNvPicPr>
            <a:picLocks noChangeAspect="1"/>
          </p:cNvPicPr>
          <p:nvPr/>
        </p:nvPicPr>
        <p:blipFill>
          <a:blip r:embed="rId2"/>
          <a:stretch>
            <a:fillRect/>
          </a:stretch>
        </p:blipFill>
        <p:spPr>
          <a:xfrm>
            <a:off x="0" y="0"/>
            <a:ext cx="9144000" cy="6858000"/>
          </a:xfrm>
          <a:prstGeom prst="rect">
            <a:avLst/>
          </a:prstGeom>
        </p:spPr>
      </p:pic>
      <p:pic>
        <p:nvPicPr>
          <p:cNvPr id="8" name="Picture 7" descr="navagam-airport.png"/>
          <p:cNvPicPr>
            <a:picLocks noChangeAspect="1"/>
          </p:cNvPicPr>
          <p:nvPr/>
        </p:nvPicPr>
        <p:blipFill>
          <a:blip r:embed="rId3"/>
          <a:stretch>
            <a:fillRect/>
          </a:stretch>
        </p:blipFill>
        <p:spPr>
          <a:xfrm>
            <a:off x="1295400" y="1752600"/>
            <a:ext cx="3352800" cy="1793806"/>
          </a:xfrm>
          <a:prstGeom prst="rect">
            <a:avLst/>
          </a:prstGeom>
        </p:spPr>
      </p:pic>
      <p:sp>
        <p:nvSpPr>
          <p:cNvPr id="9" name="Text Box 19"/>
          <p:cNvSpPr txBox="1">
            <a:spLocks noChangeArrowheads="1"/>
          </p:cNvSpPr>
          <p:nvPr/>
        </p:nvSpPr>
        <p:spPr bwMode="auto">
          <a:xfrm>
            <a:off x="457200" y="4995446"/>
            <a:ext cx="5334000" cy="338554"/>
          </a:xfrm>
          <a:prstGeom prst="rect">
            <a:avLst/>
          </a:prstGeom>
          <a:noFill/>
          <a:ln w="9525" algn="ctr">
            <a:noFill/>
            <a:miter lim="800000"/>
            <a:headEnd/>
            <a:tailEnd/>
          </a:ln>
        </p:spPr>
        <p:txBody>
          <a:bodyPr>
            <a:spAutoFit/>
          </a:bodyPr>
          <a:lstStyle/>
          <a:p>
            <a:pPr algn="ctr"/>
            <a:r>
              <a:rPr lang="en-US" sz="1600" b="1" dirty="0" err="1" smtClean="0"/>
              <a:t>Navagam</a:t>
            </a:r>
            <a:r>
              <a:rPr lang="en-US" sz="1600" b="1" dirty="0" smtClean="0"/>
              <a:t> Airport is 63 </a:t>
            </a:r>
            <a:r>
              <a:rPr lang="en-US" sz="1600" b="1" dirty="0" err="1" smtClean="0"/>
              <a:t>kms</a:t>
            </a:r>
            <a:r>
              <a:rPr lang="en-US" sz="1600" b="1" dirty="0" smtClean="0"/>
              <a:t> </a:t>
            </a:r>
            <a:r>
              <a:rPr lang="en-US" sz="1600" b="1" dirty="0"/>
              <a:t>from Royal Woods</a:t>
            </a:r>
          </a:p>
        </p:txBody>
      </p:sp>
      <p:pic>
        <p:nvPicPr>
          <p:cNvPr id="10" name="Picture 9" descr="text-navagam.png"/>
          <p:cNvPicPr>
            <a:picLocks noChangeAspect="1"/>
          </p:cNvPicPr>
          <p:nvPr/>
        </p:nvPicPr>
        <p:blipFill>
          <a:blip r:embed="rId4"/>
          <a:stretch>
            <a:fillRect/>
          </a:stretch>
        </p:blipFill>
        <p:spPr>
          <a:xfrm>
            <a:off x="1219200" y="3352800"/>
            <a:ext cx="3429000" cy="1613166"/>
          </a:xfrm>
          <a:prstGeom prst="rect">
            <a:avLst/>
          </a:prstGeom>
        </p:spPr>
      </p:pic>
      <p:pic>
        <p:nvPicPr>
          <p:cNvPr id="11" name="Picture 10" descr="1375811823.png"/>
          <p:cNvPicPr>
            <a:picLocks noChangeAspect="1"/>
          </p:cNvPicPr>
          <p:nvPr/>
        </p:nvPicPr>
        <p:blipFill>
          <a:blip r:embed="rId5"/>
          <a:stretch>
            <a:fillRect/>
          </a:stretch>
        </p:blipFill>
        <p:spPr>
          <a:xfrm>
            <a:off x="1524000" y="4800600"/>
            <a:ext cx="3124200" cy="161458"/>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2000"/>
                                        <p:tgtEl>
                                          <p:spTgt spid="9">
                                            <p:txEl>
                                              <p:pRg st="0" end="0"/>
                                            </p:txEl>
                                          </p:spTgt>
                                        </p:tgtEl>
                                      </p:cBhvr>
                                    </p:animEffect>
                                  </p:childTnLst>
                                </p:cTn>
                              </p:par>
                              <p:par>
                                <p:cTn id="21" presetID="3" presetClass="emph" presetSubtype="2" accel="50000" decel="50000" fill="hold" grpId="1" nodeType="withEffect">
                                  <p:stCondLst>
                                    <p:cond delay="0"/>
                                  </p:stCondLst>
                                  <p:childTnLst>
                                    <p:animClr clrSpc="rgb" dir="cw">
                                      <p:cBhvr override="childStyle">
                                        <p:cTn id="22" dur="5000" fill="hold"/>
                                        <p:tgtEl>
                                          <p:spTgt spid="9">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9">
                                            <p:txEl>
                                              <p:pRg st="0" end="0"/>
                                            </p:txEl>
                                          </p:spTgt>
                                        </p:tgtEl>
                                        <p:attrNameLst>
                                          <p:attrName>ppt_c</p:attrName>
                                        </p:attrNameLst>
                                      </p:cBhvr>
                                      <p:to>
                                        <a:schemeClr val="bg1"/>
                                      </p:to>
                                    </p:animClr>
                                  </p:subTnLst>
                                </p:cTn>
                              </p:par>
                            </p:childTnLst>
                          </p:cTn>
                        </p:par>
                        <p:par>
                          <p:cTn id="23" fill="hold">
                            <p:stCondLst>
                              <p:cond delay="7000"/>
                            </p:stCondLst>
                            <p:childTnLst>
                              <p:par>
                                <p:cTn id="24" presetID="18" presetClass="emph" presetSubtype="0" fill="hold" grpId="2" nodeType="afterEffect">
                                  <p:stCondLst>
                                    <p:cond delay="0"/>
                                  </p:stCondLst>
                                  <p:childTnLst>
                                    <p:set>
                                      <p:cBhvr override="childStyle">
                                        <p:cTn id="25" dur="8000" fill="hold"/>
                                        <p:tgtEl>
                                          <p:spTgt spid="9">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rev="1"/>
      <p:bldP spid="9" grpId="1" build="allAtOnce"/>
      <p:bldP spid="9" grpId="2"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19" name="Rectangle 3"/>
          <p:cNvSpPr txBox="1">
            <a:spLocks noChangeArrowheads="1"/>
          </p:cNvSpPr>
          <p:nvPr/>
        </p:nvSpPr>
        <p:spPr>
          <a:xfrm>
            <a:off x="762000" y="1295400"/>
            <a:ext cx="7426885" cy="5181600"/>
          </a:xfrm>
          <a:prstGeom prst="rect">
            <a:avLst/>
          </a:prstGeom>
        </p:spPr>
        <p:txBody>
          <a:bodyPr vert="horz" lIns="91440" tIns="45720" rIns="91440" bIns="45720" rtlCol="0">
            <a:normAutofit fontScale="92500"/>
          </a:bodyPr>
          <a:lstStyle/>
          <a:p>
            <a:pPr marL="173038" marR="0" lvl="0" indent="0" defTabSz="914400" rtl="0" eaLnBrk="1" fontAlgn="auto" latinLnBrk="0" hangingPunct="1">
              <a:lnSpc>
                <a:spcPts val="3000"/>
              </a:lnSpc>
              <a:spcBef>
                <a:spcPct val="20000"/>
              </a:spcBef>
              <a:spcAft>
                <a:spcPts val="0"/>
              </a:spcAft>
              <a:buClrTx/>
              <a:buSzTx/>
              <a:buFont typeface="Wingdings" pitchFamily="2" charset="2"/>
              <a:buNone/>
              <a:tabLst/>
              <a:defRPr/>
            </a:pPr>
            <a:r>
              <a:rPr kumimoji="0" lang="en-US" sz="1800" b="1" i="0" u="none" strike="noStrike" kern="1200" cap="none" spc="0" normalizeH="0" baseline="0" noProof="0" dirty="0" smtClean="0">
                <a:ln>
                  <a:noFill/>
                </a:ln>
                <a:effectLst/>
                <a:uLnTx/>
                <a:uFillTx/>
                <a:latin typeface="+mn-lt"/>
                <a:ea typeface="+mn-ea"/>
                <a:cs typeface="+mn-cs"/>
              </a:rPr>
              <a:t>The level of economic activities  backed by enormous domestic and foreign investment shall need a world class modern International Airport in this region. The proposed airport site is about 80km away from </a:t>
            </a:r>
            <a:r>
              <a:rPr kumimoji="0" lang="en-US" sz="1800" b="1" i="0" u="none" strike="noStrike" kern="1200" cap="none" spc="0" normalizeH="0" baseline="0" noProof="0" dirty="0" err="1" smtClean="0">
                <a:ln>
                  <a:noFill/>
                </a:ln>
                <a:effectLst/>
                <a:uLnTx/>
                <a:uFillTx/>
                <a:latin typeface="+mn-lt"/>
                <a:ea typeface="+mn-ea"/>
                <a:cs typeface="+mn-cs"/>
              </a:rPr>
              <a:t>Ahmedabad</a:t>
            </a:r>
            <a:r>
              <a:rPr kumimoji="0" lang="en-US" sz="1800" b="1" i="0" u="none" strike="noStrike" kern="1200" cap="none" spc="0" normalizeH="0" baseline="0" noProof="0" dirty="0" smtClean="0">
                <a:ln>
                  <a:noFill/>
                </a:ln>
                <a:effectLst/>
                <a:uLnTx/>
                <a:uFillTx/>
                <a:latin typeface="+mn-lt"/>
                <a:ea typeface="+mn-ea"/>
                <a:cs typeface="+mn-cs"/>
              </a:rPr>
              <a:t> and will be useful for both passenger and cargo purposes once its ready. </a:t>
            </a:r>
          </a:p>
          <a:p>
            <a:pPr marL="173038" marR="0" lvl="0" indent="0" defTabSz="914400" rtl="0" eaLnBrk="1" fontAlgn="auto" latinLnBrk="0" hangingPunct="1">
              <a:lnSpc>
                <a:spcPts val="3000"/>
              </a:lnSpc>
              <a:spcBef>
                <a:spcPct val="20000"/>
              </a:spcBef>
              <a:spcAft>
                <a:spcPts val="0"/>
              </a:spcAft>
              <a:buClrTx/>
              <a:buSzTx/>
              <a:buFont typeface="Wingdings" pitchFamily="2" charset="2"/>
              <a:buNone/>
              <a:tabLst/>
              <a:defRPr/>
            </a:pPr>
            <a:r>
              <a:rPr kumimoji="0" lang="en-US" sz="1800" b="1" i="0" u="none" strike="noStrike" kern="1200" cap="none" spc="0" normalizeH="0" baseline="0" noProof="0" dirty="0" smtClean="0">
                <a:ln>
                  <a:noFill/>
                </a:ln>
                <a:effectLst/>
                <a:uLnTx/>
                <a:uFillTx/>
                <a:latin typeface="+mn-lt"/>
                <a:ea typeface="+mn-ea"/>
                <a:cs typeface="+mn-cs"/>
              </a:rPr>
              <a:t/>
            </a:r>
            <a:br>
              <a:rPr kumimoji="0" lang="en-US" sz="1800" b="1" i="0" u="none" strike="noStrike" kern="1200" cap="none" spc="0" normalizeH="0" baseline="0" noProof="0" dirty="0" smtClean="0">
                <a:ln>
                  <a:noFill/>
                </a:ln>
                <a:effectLst/>
                <a:uLnTx/>
                <a:uFillTx/>
                <a:latin typeface="+mn-lt"/>
                <a:ea typeface="+mn-ea"/>
                <a:cs typeface="+mn-cs"/>
              </a:rPr>
            </a:br>
            <a:r>
              <a:rPr kumimoji="0" lang="en-US" sz="1800" b="1" i="0" u="none" strike="noStrike" kern="1200" cap="none" spc="0" normalizeH="0" baseline="0" noProof="0" dirty="0" err="1" smtClean="0">
                <a:ln>
                  <a:noFill/>
                </a:ln>
                <a:effectLst/>
                <a:uLnTx/>
                <a:uFillTx/>
                <a:latin typeface="+mn-lt"/>
                <a:ea typeface="+mn-ea"/>
                <a:cs typeface="+mn-cs"/>
              </a:rPr>
              <a:t>Navagam</a:t>
            </a:r>
            <a:r>
              <a:rPr kumimoji="0" lang="en-US" sz="1800" b="1" i="0" u="none" strike="noStrike" kern="1200" cap="none" spc="0" normalizeH="0" baseline="0" noProof="0" dirty="0" smtClean="0">
                <a:ln>
                  <a:noFill/>
                </a:ln>
                <a:effectLst/>
                <a:uLnTx/>
                <a:uFillTx/>
                <a:latin typeface="+mn-lt"/>
                <a:ea typeface="+mn-ea"/>
                <a:cs typeface="+mn-cs"/>
              </a:rPr>
              <a:t> Airport is </a:t>
            </a:r>
            <a:r>
              <a:rPr lang="en-US" b="1" dirty="0" smtClean="0"/>
              <a:t>63</a:t>
            </a:r>
            <a:r>
              <a:rPr kumimoji="0" lang="en-US" sz="1800" b="1" i="0" u="none" strike="noStrike" kern="1200" cap="none" spc="0" normalizeH="0" baseline="0" noProof="0" dirty="0" smtClean="0">
                <a:ln>
                  <a:noFill/>
                </a:ln>
                <a:effectLst/>
                <a:uLnTx/>
                <a:uFillTx/>
                <a:latin typeface="+mn-lt"/>
                <a:ea typeface="+mn-ea"/>
                <a:cs typeface="+mn-cs"/>
              </a:rPr>
              <a:t> </a:t>
            </a:r>
            <a:r>
              <a:rPr kumimoji="0" lang="en-US" sz="1800" b="1" i="0" u="none" strike="noStrike" kern="1200" cap="none" spc="0" normalizeH="0" baseline="0" noProof="0" dirty="0" err="1" smtClean="0">
                <a:ln>
                  <a:noFill/>
                </a:ln>
                <a:effectLst/>
                <a:uLnTx/>
                <a:uFillTx/>
                <a:latin typeface="+mn-lt"/>
                <a:ea typeface="+mn-ea"/>
                <a:cs typeface="+mn-cs"/>
              </a:rPr>
              <a:t>kms</a:t>
            </a:r>
            <a:r>
              <a:rPr kumimoji="0" lang="en-US" sz="1800" b="1" i="0" u="none" strike="noStrike" kern="1200" cap="none" spc="0" normalizeH="0" baseline="0" noProof="0" dirty="0" smtClean="0">
                <a:ln>
                  <a:noFill/>
                </a:ln>
                <a:effectLst/>
                <a:uLnTx/>
                <a:uFillTx/>
                <a:latin typeface="+mn-lt"/>
                <a:ea typeface="+mn-ea"/>
                <a:cs typeface="+mn-cs"/>
              </a:rPr>
              <a:t> from </a:t>
            </a:r>
            <a:r>
              <a:rPr lang="en-US" b="1" dirty="0" smtClean="0"/>
              <a:t>Royal Woods</a:t>
            </a:r>
            <a:r>
              <a:rPr kumimoji="0" lang="en-US" sz="1800" b="1" i="0" u="none" strike="noStrike" kern="1200" cap="none" spc="0" normalizeH="0" baseline="0" noProof="0" dirty="0" smtClean="0">
                <a:ln>
                  <a:noFill/>
                </a:ln>
                <a:effectLst/>
                <a:uLnTx/>
                <a:uFillTx/>
                <a:latin typeface="+mn-lt"/>
                <a:ea typeface="+mn-ea"/>
                <a:cs typeface="+mn-cs"/>
              </a:rPr>
              <a:t> and is larger than total area of </a:t>
            </a:r>
            <a:r>
              <a:rPr kumimoji="0" lang="en-US" sz="1800" b="1" i="0" u="none" strike="noStrike" kern="1200" cap="none" spc="0" normalizeH="0" baseline="0" noProof="0" dirty="0" smtClean="0">
                <a:ln>
                  <a:noFill/>
                </a:ln>
                <a:solidFill>
                  <a:srgbClr val="800000"/>
                </a:solidFill>
                <a:effectLst/>
                <a:uLnTx/>
                <a:uFillTx/>
                <a:latin typeface="+mn-lt"/>
                <a:ea typeface="+mn-ea"/>
                <a:cs typeface="+mn-cs"/>
              </a:rPr>
              <a:t>Mumbai + Delhi + Kolkata + Chennai Airport</a:t>
            </a:r>
            <a:r>
              <a:rPr kumimoji="0" lang="en-US" sz="1800" b="1" i="0" u="none" strike="noStrike" kern="1200" cap="none" spc="0" normalizeH="0" baseline="0" noProof="0" dirty="0" smtClean="0">
                <a:ln>
                  <a:noFill/>
                </a:ln>
                <a:effectLst/>
                <a:uLnTx/>
                <a:uFillTx/>
                <a:latin typeface="+mn-lt"/>
                <a:ea typeface="+mn-ea"/>
                <a:cs typeface="+mn-cs"/>
              </a:rPr>
              <a:t>. The proposed international airport at </a:t>
            </a:r>
            <a:r>
              <a:rPr kumimoji="0" lang="en-US" sz="1800" b="1" i="0" u="none" strike="noStrike" kern="1200" cap="none" spc="0" normalizeH="0" baseline="0" noProof="0" dirty="0" err="1" smtClean="0">
                <a:ln>
                  <a:noFill/>
                </a:ln>
                <a:effectLst/>
                <a:uLnTx/>
                <a:uFillTx/>
                <a:latin typeface="+mn-lt"/>
                <a:ea typeface="+mn-ea"/>
                <a:cs typeface="+mn-cs"/>
              </a:rPr>
              <a:t>Navagam</a:t>
            </a:r>
            <a:r>
              <a:rPr kumimoji="0" lang="en-US" sz="1800" b="1" i="0" u="none" strike="noStrike" kern="1200" cap="none" spc="0" normalizeH="0" baseline="0" noProof="0" dirty="0" smtClean="0">
                <a:ln>
                  <a:noFill/>
                </a:ln>
                <a:effectLst/>
                <a:uLnTx/>
                <a:uFillTx/>
                <a:latin typeface="+mn-lt"/>
                <a:ea typeface="+mn-ea"/>
                <a:cs typeface="+mn-cs"/>
              </a:rPr>
              <a:t>  will be the biggest in India. </a:t>
            </a:r>
          </a:p>
          <a:p>
            <a:pPr marL="173038" marR="0" lvl="0" indent="0" algn="ctr" defTabSz="914400" rtl="0" eaLnBrk="1" fontAlgn="auto" latinLnBrk="0" hangingPunct="1">
              <a:lnSpc>
                <a:spcPts val="3000"/>
              </a:lnSpc>
              <a:spcBef>
                <a:spcPct val="20000"/>
              </a:spcBef>
              <a:spcAft>
                <a:spcPts val="0"/>
              </a:spcAft>
              <a:buClrTx/>
              <a:buSzTx/>
              <a:buFont typeface="Wingdings" pitchFamily="2" charset="2"/>
              <a:buNone/>
              <a:tabLst/>
              <a:defRPr/>
            </a:pPr>
            <a:endParaRPr kumimoji="0" lang="en-US" sz="1800" b="1" i="0" u="none" strike="noStrike" kern="1200" cap="none" spc="0" normalizeH="0" baseline="0" noProof="0" dirty="0" smtClean="0">
              <a:ln>
                <a:noFill/>
              </a:ln>
              <a:effectLst/>
              <a:uLnTx/>
              <a:uFillTx/>
              <a:latin typeface="+mn-lt"/>
              <a:ea typeface="+mn-ea"/>
              <a:cs typeface="+mn-cs"/>
            </a:endParaRPr>
          </a:p>
          <a:p>
            <a:pPr marL="173038" marR="0" lvl="0" indent="0" algn="ctr" defTabSz="914400" rtl="0" eaLnBrk="1" fontAlgn="auto" latinLnBrk="0" hangingPunct="1">
              <a:lnSpc>
                <a:spcPts val="3000"/>
              </a:lnSpc>
              <a:spcBef>
                <a:spcPct val="20000"/>
              </a:spcBef>
              <a:spcAft>
                <a:spcPts val="0"/>
              </a:spcAft>
              <a:buClrTx/>
              <a:buSzTx/>
              <a:buFont typeface="Wingdings" pitchFamily="2" charset="2"/>
              <a:buNone/>
              <a:tabLst/>
              <a:defRPr/>
            </a:pPr>
            <a:r>
              <a:rPr kumimoji="0" lang="en-US" sz="1800" b="1" i="0" u="none" strike="noStrike" kern="1200" cap="none" spc="0" normalizeH="0" baseline="0" noProof="0" dirty="0" smtClean="0">
                <a:ln>
                  <a:noFill/>
                </a:ln>
                <a:effectLst/>
                <a:uLnTx/>
                <a:uFillTx/>
                <a:latin typeface="+mn-lt"/>
                <a:ea typeface="+mn-ea"/>
                <a:cs typeface="+mn-cs"/>
              </a:rPr>
              <a:t>The state government has earmarked a massive 7,500 hectares of land, mostly wasteland. The Airports Authority of India (AAI) has already cleared the site.</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2000"/>
                                        <p:tgtEl>
                                          <p:spTgt spid="25"/>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grpId="0" nodeType="after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 calcmode="lin" valueType="num">
                                      <p:cBhvr additive="base">
                                        <p:cTn id="16"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0" nodeType="after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anim calcmode="lin" valueType="num">
                                      <p:cBhvr additive="base">
                                        <p:cTn id="21"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holere.png"/>
          <p:cNvPicPr>
            <a:picLocks noChangeAspect="1"/>
          </p:cNvPicPr>
          <p:nvPr/>
        </p:nvPicPr>
        <p:blipFill>
          <a:blip r:embed="rId2"/>
          <a:stretch>
            <a:fillRect/>
          </a:stretch>
        </p:blipFill>
        <p:spPr>
          <a:xfrm>
            <a:off x="0" y="0"/>
            <a:ext cx="9144000" cy="6858000"/>
          </a:xfrm>
          <a:prstGeom prst="rect">
            <a:avLst/>
          </a:prstGeom>
        </p:spPr>
      </p:pic>
      <p:pic>
        <p:nvPicPr>
          <p:cNvPr id="5" name="Picture 4" descr="dholera-port.png"/>
          <p:cNvPicPr>
            <a:picLocks noChangeAspect="1"/>
          </p:cNvPicPr>
          <p:nvPr/>
        </p:nvPicPr>
        <p:blipFill>
          <a:blip r:embed="rId3"/>
          <a:stretch>
            <a:fillRect/>
          </a:stretch>
        </p:blipFill>
        <p:spPr>
          <a:xfrm>
            <a:off x="609600" y="2209800"/>
            <a:ext cx="4572000" cy="1905000"/>
          </a:xfrm>
          <a:prstGeom prst="rect">
            <a:avLst/>
          </a:prstGeom>
        </p:spPr>
      </p:pic>
      <p:pic>
        <p:nvPicPr>
          <p:cNvPr id="6" name="Picture 5" descr="1375811823.png"/>
          <p:cNvPicPr>
            <a:picLocks noChangeAspect="1"/>
          </p:cNvPicPr>
          <p:nvPr/>
        </p:nvPicPr>
        <p:blipFill>
          <a:blip r:embed="rId4"/>
          <a:stretch>
            <a:fillRect/>
          </a:stretch>
        </p:blipFill>
        <p:spPr>
          <a:xfrm>
            <a:off x="1447800" y="4105742"/>
            <a:ext cx="3124200" cy="237658"/>
          </a:xfrm>
          <a:prstGeom prst="rect">
            <a:avLst/>
          </a:prstGeom>
        </p:spPr>
      </p:pic>
      <p:sp>
        <p:nvSpPr>
          <p:cNvPr id="7" name="Text Box 19"/>
          <p:cNvSpPr txBox="1">
            <a:spLocks noChangeArrowheads="1"/>
          </p:cNvSpPr>
          <p:nvPr/>
        </p:nvSpPr>
        <p:spPr bwMode="auto">
          <a:xfrm>
            <a:off x="457200" y="4648200"/>
            <a:ext cx="5334000" cy="338554"/>
          </a:xfrm>
          <a:prstGeom prst="rect">
            <a:avLst/>
          </a:prstGeom>
          <a:noFill/>
          <a:ln w="9525" algn="ctr">
            <a:noFill/>
            <a:miter lim="800000"/>
            <a:headEnd/>
            <a:tailEnd/>
          </a:ln>
        </p:spPr>
        <p:txBody>
          <a:bodyPr>
            <a:spAutoFit/>
          </a:bodyPr>
          <a:lstStyle/>
          <a:p>
            <a:pPr algn="ctr"/>
            <a:r>
              <a:rPr lang="en-US" sz="1600" b="1" dirty="0" smtClean="0"/>
              <a:t>80 </a:t>
            </a:r>
            <a:r>
              <a:rPr lang="en-US" sz="1600" b="1" dirty="0" err="1" smtClean="0"/>
              <a:t>kms</a:t>
            </a:r>
            <a:r>
              <a:rPr lang="en-US" sz="1600" b="1" dirty="0" smtClean="0"/>
              <a:t> </a:t>
            </a:r>
            <a:r>
              <a:rPr lang="en-US" sz="1600" b="1" dirty="0"/>
              <a:t>from Royal Woods</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000"/>
                                        <p:tgtEl>
                                          <p:spTgt spid="6"/>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2000"/>
                                        <p:tgtEl>
                                          <p:spTgt spid="7">
                                            <p:txEl>
                                              <p:pRg st="0" end="0"/>
                                            </p:txEl>
                                          </p:spTgt>
                                        </p:tgtEl>
                                      </p:cBhvr>
                                    </p:animEffect>
                                  </p:childTnLst>
                                </p:cTn>
                              </p:par>
                              <p:par>
                                <p:cTn id="18" presetID="3" presetClass="emph" presetSubtype="2" accel="50000" decel="50000" fill="hold" grpId="1" nodeType="withEffect">
                                  <p:stCondLst>
                                    <p:cond delay="0"/>
                                  </p:stCondLst>
                                  <p:childTnLst>
                                    <p:animClr clrSpc="rgb" dir="cw">
                                      <p:cBhvr override="childStyle">
                                        <p:cTn id="19" dur="5000" fill="hold"/>
                                        <p:tgtEl>
                                          <p:spTgt spid="7">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7">
                                            <p:txEl>
                                              <p:pRg st="0" end="0"/>
                                            </p:txEl>
                                          </p:spTgt>
                                        </p:tgtEl>
                                        <p:attrNameLst>
                                          <p:attrName>ppt_c</p:attrName>
                                        </p:attrNameLst>
                                      </p:cBhvr>
                                      <p:to>
                                        <a:schemeClr val="bg1"/>
                                      </p:to>
                                    </p:animClr>
                                  </p:subTnLst>
                                </p:cTn>
                              </p:par>
                            </p:childTnLst>
                          </p:cTn>
                        </p:par>
                        <p:par>
                          <p:cTn id="20" fill="hold">
                            <p:stCondLst>
                              <p:cond delay="7000"/>
                            </p:stCondLst>
                            <p:childTnLst>
                              <p:par>
                                <p:cTn id="21" presetID="18" presetClass="emph" presetSubtype="0" fill="hold" grpId="2" nodeType="afterEffect">
                                  <p:stCondLst>
                                    <p:cond delay="0"/>
                                  </p:stCondLst>
                                  <p:childTnLst>
                                    <p:set>
                                      <p:cBhvr override="childStyle">
                                        <p:cTn id="22" dur="8000" fill="hold"/>
                                        <p:tgtEl>
                                          <p:spTgt spid="7">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rev="1"/>
      <p:bldP spid="7" grpId="1" build="allAtOnce"/>
      <p:bldP spid="7" grpId="2"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k...land.jpg"/>
          <p:cNvPicPr>
            <a:picLocks noChangeAspect="1"/>
          </p:cNvPicPr>
          <p:nvPr/>
        </p:nvPicPr>
        <p:blipFill>
          <a:blip r:embed="rId2"/>
          <a:stretch>
            <a:fillRect/>
          </a:stretch>
        </p:blipFill>
        <p:spPr>
          <a:xfrm>
            <a:off x="0" y="0"/>
            <a:ext cx="9144000" cy="6858000"/>
          </a:xfrm>
          <a:prstGeom prst="rect">
            <a:avLst/>
          </a:prstGeom>
        </p:spPr>
      </p:pic>
      <p:sp>
        <p:nvSpPr>
          <p:cNvPr id="8" name="Rectangle 3"/>
          <p:cNvSpPr txBox="1">
            <a:spLocks noChangeArrowheads="1"/>
          </p:cNvSpPr>
          <p:nvPr/>
        </p:nvSpPr>
        <p:spPr>
          <a:xfrm>
            <a:off x="739775" y="1143000"/>
            <a:ext cx="7489825" cy="5638800"/>
          </a:xfrm>
          <a:prstGeom prst="rect">
            <a:avLst/>
          </a:prstGeom>
        </p:spPr>
        <p:txBody>
          <a:bodyPr vert="horz" lIns="91440" tIns="45720" rIns="91440" bIns="45720" rtlCol="0">
            <a:normAutofit/>
          </a:bodyPr>
          <a:lstStyle/>
          <a:p>
            <a:pPr marL="230188" marR="0" lvl="0" indent="0" defTabSz="914400" rtl="0" eaLnBrk="1" fontAlgn="auto" latinLnBrk="0" hangingPunct="1">
              <a:lnSpc>
                <a:spcPts val="2800"/>
              </a:lnSpc>
              <a:spcBef>
                <a:spcPct val="20000"/>
              </a:spcBef>
              <a:spcAft>
                <a:spcPts val="0"/>
              </a:spcAft>
              <a:buClrTx/>
              <a:buSzTx/>
              <a:buFontTx/>
              <a:buNone/>
              <a:tabLst/>
              <a:defRPr/>
            </a:pPr>
            <a:r>
              <a:rPr kumimoji="0" lang="en-US" sz="1600" i="0" u="none" strike="noStrike" kern="1200" cap="none" spc="0" normalizeH="0" baseline="0" noProof="0" dirty="0" err="1" smtClean="0">
                <a:ln>
                  <a:noFill/>
                </a:ln>
                <a:solidFill>
                  <a:srgbClr val="800000"/>
                </a:solidFill>
                <a:effectLst/>
                <a:uLnTx/>
                <a:uFillTx/>
                <a:latin typeface="+mn-lt"/>
                <a:ea typeface="+mn-ea"/>
                <a:cs typeface="+mn-cs"/>
              </a:rPr>
              <a:t>Dholera</a:t>
            </a:r>
            <a:r>
              <a:rPr kumimoji="0" lang="en-US" sz="1600" i="0" u="none" strike="noStrike" kern="1200" cap="none" spc="0" normalizeH="0" baseline="0" noProof="0" dirty="0" smtClean="0">
                <a:ln>
                  <a:noFill/>
                </a:ln>
                <a:solidFill>
                  <a:srgbClr val="800000"/>
                </a:solidFill>
                <a:effectLst/>
                <a:uLnTx/>
                <a:uFillTx/>
                <a:latin typeface="+mn-lt"/>
                <a:ea typeface="+mn-ea"/>
                <a:cs typeface="+mn-cs"/>
              </a:rPr>
              <a:t> Port  </a:t>
            </a:r>
            <a:r>
              <a:rPr kumimoji="0" lang="en-US" sz="1600" i="0" u="none" strike="noStrike" kern="1200" cap="none" spc="0" normalizeH="0" baseline="0" noProof="0" dirty="0" smtClean="0">
                <a:ln>
                  <a:noFill/>
                </a:ln>
                <a:effectLst/>
                <a:uLnTx/>
                <a:uFillTx/>
                <a:latin typeface="+mn-lt"/>
                <a:ea typeface="+mn-ea"/>
                <a:cs typeface="+mn-cs"/>
              </a:rPr>
              <a:t>is situated on the western side of Gulf of Cambay in Gujarat, north of Bhavnagar . It is just 130 </a:t>
            </a:r>
            <a:r>
              <a:rPr kumimoji="0" lang="en-US" sz="1600" i="0" u="none" strike="noStrike" kern="1200" cap="none" spc="0" normalizeH="0" baseline="0" noProof="0" dirty="0" err="1" smtClean="0">
                <a:ln>
                  <a:noFill/>
                </a:ln>
                <a:effectLst/>
                <a:uLnTx/>
                <a:uFillTx/>
                <a:latin typeface="+mn-lt"/>
                <a:ea typeface="+mn-ea"/>
                <a:cs typeface="+mn-cs"/>
              </a:rPr>
              <a:t>kms</a:t>
            </a:r>
            <a:r>
              <a:rPr kumimoji="0" lang="en-US" sz="1600" i="0" u="none" strike="noStrike" kern="1200" cap="none" spc="0" normalizeH="0" baseline="0" noProof="0" dirty="0" smtClean="0">
                <a:ln>
                  <a:noFill/>
                </a:ln>
                <a:effectLst/>
                <a:uLnTx/>
                <a:uFillTx/>
                <a:latin typeface="+mn-lt"/>
                <a:ea typeface="+mn-ea"/>
                <a:cs typeface="+mn-cs"/>
              </a:rPr>
              <a:t> from Ahmedabad and 8</a:t>
            </a:r>
            <a:r>
              <a:rPr lang="en-US" sz="1600" dirty="0" smtClean="0"/>
              <a:t>0 </a:t>
            </a:r>
            <a:r>
              <a:rPr kumimoji="0" lang="en-US" sz="1600" i="0" u="none" strike="noStrike" kern="1200" cap="none" spc="0" normalizeH="0" baseline="0" noProof="0" dirty="0" smtClean="0">
                <a:ln>
                  <a:noFill/>
                </a:ln>
                <a:effectLst/>
                <a:uLnTx/>
                <a:uFillTx/>
                <a:latin typeface="+mn-lt"/>
                <a:ea typeface="+mn-ea"/>
                <a:cs typeface="+mn-cs"/>
              </a:rPr>
              <a:t> </a:t>
            </a:r>
            <a:r>
              <a:rPr kumimoji="0" lang="en-US" sz="1600" i="0" u="none" strike="noStrike" kern="1200" cap="none" spc="0" normalizeH="0" baseline="0" noProof="0" dirty="0" err="1" smtClean="0">
                <a:ln>
                  <a:noFill/>
                </a:ln>
                <a:effectLst/>
                <a:uLnTx/>
                <a:uFillTx/>
                <a:latin typeface="+mn-lt"/>
                <a:ea typeface="+mn-ea"/>
                <a:cs typeface="+mn-cs"/>
              </a:rPr>
              <a:t>kms</a:t>
            </a:r>
            <a:r>
              <a:rPr kumimoji="0" lang="en-US" sz="1600" i="0" u="none" strike="noStrike" kern="1200" cap="none" spc="0" normalizeH="0" baseline="0" noProof="0" dirty="0" smtClean="0">
                <a:ln>
                  <a:noFill/>
                </a:ln>
                <a:effectLst/>
                <a:uLnTx/>
                <a:uFillTx/>
                <a:latin typeface="+mn-lt"/>
                <a:ea typeface="+mn-ea"/>
                <a:cs typeface="+mn-cs"/>
              </a:rPr>
              <a:t> from </a:t>
            </a:r>
            <a:r>
              <a:rPr lang="en-US" sz="1600" dirty="0" smtClean="0"/>
              <a:t>Royal Woods</a:t>
            </a:r>
            <a:r>
              <a:rPr kumimoji="0" lang="en-US" sz="1600" i="0" u="none" strike="noStrike" kern="1200" cap="none" spc="0" normalizeH="0" baseline="0" noProof="0" dirty="0" smtClean="0">
                <a:ln>
                  <a:noFill/>
                </a:ln>
                <a:effectLst/>
                <a:uLnTx/>
                <a:uFillTx/>
                <a:latin typeface="+mn-lt"/>
                <a:ea typeface="+mn-ea"/>
                <a:cs typeface="+mn-cs"/>
              </a:rPr>
              <a:t>, the two most important industrial cities in Gujarat and is going to be connected with </a:t>
            </a:r>
            <a:r>
              <a:rPr kumimoji="0" lang="en-US" sz="1600" i="0" u="none" strike="noStrike" kern="1200" cap="none" spc="0" normalizeH="0" baseline="0" noProof="0" dirty="0" smtClean="0">
                <a:ln>
                  <a:noFill/>
                </a:ln>
                <a:solidFill>
                  <a:srgbClr val="800000"/>
                </a:solidFill>
                <a:effectLst/>
                <a:uLnTx/>
                <a:uFillTx/>
                <a:latin typeface="+mn-lt"/>
                <a:ea typeface="+mn-ea"/>
                <a:cs typeface="+mn-cs"/>
              </a:rPr>
              <a:t>10+10 lane highways and over bridge </a:t>
            </a:r>
            <a:r>
              <a:rPr kumimoji="0" lang="en-US" sz="1600" i="0" u="none" strike="noStrike" kern="1200" cap="none" spc="0" normalizeH="0" baseline="0" noProof="0" dirty="0" smtClean="0">
                <a:ln>
                  <a:noFill/>
                </a:ln>
                <a:effectLst/>
                <a:uLnTx/>
                <a:uFillTx/>
                <a:latin typeface="+mn-lt"/>
                <a:ea typeface="+mn-ea"/>
                <a:cs typeface="+mn-cs"/>
              </a:rPr>
              <a:t>for transportation of goods &amp; containers.</a:t>
            </a:r>
          </a:p>
          <a:p>
            <a:pPr marL="230188" marR="0" lvl="0" indent="0" defTabSz="914400" rtl="0" eaLnBrk="1" fontAlgn="auto" latinLnBrk="0" hangingPunct="1">
              <a:lnSpc>
                <a:spcPts val="2800"/>
              </a:lnSpc>
              <a:spcBef>
                <a:spcPct val="20000"/>
              </a:spcBef>
              <a:spcAft>
                <a:spcPts val="0"/>
              </a:spcAft>
              <a:buClrTx/>
              <a:buSzTx/>
              <a:buFontTx/>
              <a:buNone/>
              <a:tabLst/>
              <a:defRPr/>
            </a:pPr>
            <a:r>
              <a:rPr kumimoji="0" lang="en-US" sz="1600" i="0" u="none" strike="noStrike" kern="1200" cap="none" spc="0" normalizeH="0" baseline="0" noProof="0" dirty="0" smtClean="0">
                <a:ln>
                  <a:noFill/>
                </a:ln>
                <a:effectLst/>
                <a:uLnTx/>
                <a:uFillTx/>
                <a:latin typeface="+mn-lt"/>
                <a:ea typeface="+mn-ea"/>
                <a:cs typeface="+mn-cs"/>
              </a:rPr>
              <a:t/>
            </a:r>
            <a:br>
              <a:rPr kumimoji="0" lang="en-US" sz="1600" i="0" u="none" strike="noStrike" kern="1200" cap="none" spc="0" normalizeH="0" baseline="0" noProof="0" dirty="0" smtClean="0">
                <a:ln>
                  <a:noFill/>
                </a:ln>
                <a:effectLst/>
                <a:uLnTx/>
                <a:uFillTx/>
                <a:latin typeface="+mn-lt"/>
                <a:ea typeface="+mn-ea"/>
                <a:cs typeface="+mn-cs"/>
              </a:rPr>
            </a:br>
            <a:r>
              <a:rPr kumimoji="0" lang="en-US" sz="1600" i="0" u="none" strike="noStrike" kern="1200" cap="none" spc="0" normalizeH="0" baseline="0" noProof="0" dirty="0" smtClean="0">
                <a:ln>
                  <a:noFill/>
                </a:ln>
                <a:effectLst/>
                <a:uLnTx/>
                <a:uFillTx/>
                <a:latin typeface="+mn-lt"/>
                <a:ea typeface="+mn-ea"/>
                <a:cs typeface="+mn-cs"/>
              </a:rPr>
              <a:t>The Port has 6-km long waterfront where a natural draught of 15 to 18 </a:t>
            </a:r>
            <a:r>
              <a:rPr kumimoji="0" lang="en-US" sz="1600" i="0" u="none" strike="noStrike" kern="1200" cap="none" spc="0" normalizeH="0" baseline="0" noProof="0" dirty="0" err="1" smtClean="0">
                <a:ln>
                  <a:noFill/>
                </a:ln>
                <a:effectLst/>
                <a:uLnTx/>
                <a:uFillTx/>
                <a:latin typeface="+mn-lt"/>
                <a:ea typeface="+mn-ea"/>
                <a:cs typeface="+mn-cs"/>
              </a:rPr>
              <a:t>mtrs</a:t>
            </a:r>
            <a:r>
              <a:rPr kumimoji="0" lang="en-US" sz="1600" i="0" u="none" strike="noStrike" kern="1200" cap="none" spc="0" normalizeH="0" baseline="0" noProof="0" dirty="0" smtClean="0">
                <a:ln>
                  <a:noFill/>
                </a:ln>
                <a:effectLst/>
                <a:uLnTx/>
                <a:uFillTx/>
                <a:latin typeface="+mn-lt"/>
                <a:ea typeface="+mn-ea"/>
                <a:cs typeface="+mn-cs"/>
              </a:rPr>
              <a:t> is available just 200 </a:t>
            </a:r>
            <a:r>
              <a:rPr kumimoji="0" lang="en-US" sz="1600" i="0" u="none" strike="noStrike" kern="1200" cap="none" spc="0" normalizeH="0" baseline="0" noProof="0" dirty="0" err="1" smtClean="0">
                <a:ln>
                  <a:noFill/>
                </a:ln>
                <a:effectLst/>
                <a:uLnTx/>
                <a:uFillTx/>
                <a:latin typeface="+mn-lt"/>
                <a:ea typeface="+mn-ea"/>
                <a:cs typeface="+mn-cs"/>
              </a:rPr>
              <a:t>mtrs</a:t>
            </a:r>
            <a:r>
              <a:rPr kumimoji="0" lang="en-US" sz="1600" i="0" u="none" strike="noStrike" kern="1200" cap="none" spc="0" normalizeH="0" baseline="0" noProof="0" dirty="0" smtClean="0">
                <a:ln>
                  <a:noFill/>
                </a:ln>
                <a:effectLst/>
                <a:uLnTx/>
                <a:uFillTx/>
                <a:latin typeface="+mn-lt"/>
                <a:ea typeface="+mn-ea"/>
                <a:cs typeface="+mn-cs"/>
              </a:rPr>
              <a:t> away from the shore. The Malcolm Channel has a draught of 8 to 11 </a:t>
            </a:r>
            <a:r>
              <a:rPr kumimoji="0" lang="en-US" sz="1600" i="0" u="none" strike="noStrike" kern="1200" cap="none" spc="0" normalizeH="0" baseline="0" noProof="0" dirty="0" err="1" smtClean="0">
                <a:ln>
                  <a:noFill/>
                </a:ln>
                <a:effectLst/>
                <a:uLnTx/>
                <a:uFillTx/>
                <a:latin typeface="+mn-lt"/>
                <a:ea typeface="+mn-ea"/>
                <a:cs typeface="+mn-cs"/>
              </a:rPr>
              <a:t>mtrs</a:t>
            </a:r>
            <a:r>
              <a:rPr kumimoji="0" lang="en-US" sz="1600" i="0" u="none" strike="noStrike" kern="1200" cap="none" spc="0" normalizeH="0" baseline="0" noProof="0" dirty="0" smtClean="0">
                <a:ln>
                  <a:noFill/>
                </a:ln>
                <a:effectLst/>
                <a:uLnTx/>
                <a:uFillTx/>
                <a:latin typeface="+mn-lt"/>
                <a:ea typeface="+mn-ea"/>
                <a:cs typeface="+mn-cs"/>
              </a:rPr>
              <a:t> which is sufficient to bring large vessels taking advantage of the tide. The total cost of the project is Rs. 3,000 </a:t>
            </a:r>
            <a:r>
              <a:rPr kumimoji="0" lang="en-US" sz="1600" i="0" u="none" strike="noStrike" kern="1200" cap="none" spc="0" normalizeH="0" baseline="0" noProof="0" dirty="0" err="1" smtClean="0">
                <a:ln>
                  <a:noFill/>
                </a:ln>
                <a:effectLst/>
                <a:uLnTx/>
                <a:uFillTx/>
                <a:latin typeface="+mn-lt"/>
                <a:ea typeface="+mn-ea"/>
                <a:cs typeface="+mn-cs"/>
              </a:rPr>
              <a:t>crores</a:t>
            </a:r>
            <a:r>
              <a:rPr kumimoji="0" lang="en-US" sz="1600" i="0" u="none" strike="noStrike" kern="1200" cap="none" spc="0" normalizeH="0" baseline="0" noProof="0" dirty="0" smtClean="0">
                <a:ln>
                  <a:noFill/>
                </a:ln>
                <a:effectLst/>
                <a:uLnTx/>
                <a:uFillTx/>
                <a:latin typeface="+mn-lt"/>
                <a:ea typeface="+mn-ea"/>
                <a:cs typeface="+mn-cs"/>
              </a:rPr>
              <a:t>. </a:t>
            </a:r>
            <a:br>
              <a:rPr kumimoji="0" lang="en-US" sz="1600" i="0" u="none" strike="noStrike" kern="1200" cap="none" spc="0" normalizeH="0" baseline="0" noProof="0" dirty="0" smtClean="0">
                <a:ln>
                  <a:noFill/>
                </a:ln>
                <a:effectLst/>
                <a:uLnTx/>
                <a:uFillTx/>
                <a:latin typeface="+mn-lt"/>
                <a:ea typeface="+mn-ea"/>
                <a:cs typeface="+mn-cs"/>
              </a:rPr>
            </a:br>
            <a:r>
              <a:rPr kumimoji="0" lang="en-US" sz="1600" i="0" u="none" strike="noStrike" kern="1200" cap="none" spc="0" normalizeH="0" baseline="0" noProof="0" dirty="0" smtClean="0">
                <a:ln>
                  <a:noFill/>
                </a:ln>
                <a:effectLst/>
                <a:uLnTx/>
                <a:uFillTx/>
                <a:latin typeface="+mn-lt"/>
                <a:ea typeface="+mn-ea"/>
                <a:cs typeface="+mn-cs"/>
              </a:rPr>
              <a:t/>
            </a:r>
            <a:br>
              <a:rPr kumimoji="0" lang="en-US" sz="1600" i="0" u="none" strike="noStrike" kern="1200" cap="none" spc="0" normalizeH="0" baseline="0" noProof="0" dirty="0" smtClean="0">
                <a:ln>
                  <a:noFill/>
                </a:ln>
                <a:effectLst/>
                <a:uLnTx/>
                <a:uFillTx/>
                <a:latin typeface="+mn-lt"/>
                <a:ea typeface="+mn-ea"/>
                <a:cs typeface="+mn-cs"/>
              </a:rPr>
            </a:br>
            <a:r>
              <a:rPr kumimoji="0" lang="en-US" sz="1600" i="0" u="none" strike="noStrike" kern="1200" cap="none" spc="0" normalizeH="0" baseline="0" noProof="0" dirty="0" err="1" smtClean="0">
                <a:ln>
                  <a:noFill/>
                </a:ln>
                <a:effectLst/>
                <a:uLnTx/>
                <a:uFillTx/>
                <a:latin typeface="+mn-lt"/>
                <a:ea typeface="+mn-ea"/>
                <a:cs typeface="+mn-cs"/>
              </a:rPr>
              <a:t>Dholera</a:t>
            </a:r>
            <a:r>
              <a:rPr kumimoji="0" lang="en-US" sz="1600" i="0" u="none" strike="noStrike" kern="1200" cap="none" spc="0" normalizeH="0" baseline="0" noProof="0" dirty="0" smtClean="0">
                <a:ln>
                  <a:noFill/>
                </a:ln>
                <a:effectLst/>
                <a:uLnTx/>
                <a:uFillTx/>
                <a:latin typeface="+mn-lt"/>
                <a:ea typeface="+mn-ea"/>
                <a:cs typeface="+mn-cs"/>
              </a:rPr>
              <a:t> Port is expected to handle </a:t>
            </a:r>
            <a:r>
              <a:rPr kumimoji="0" lang="en-US" sz="1600" i="0" u="none" strike="noStrike" kern="1200" cap="none" spc="0" normalizeH="0" baseline="0" noProof="0" dirty="0" smtClean="0">
                <a:ln>
                  <a:noFill/>
                </a:ln>
                <a:solidFill>
                  <a:srgbClr val="800000"/>
                </a:solidFill>
                <a:effectLst/>
                <a:uLnTx/>
                <a:uFillTx/>
                <a:latin typeface="+mn-lt"/>
                <a:ea typeface="+mn-ea"/>
                <a:cs typeface="+mn-cs"/>
              </a:rPr>
              <a:t>six million </a:t>
            </a:r>
            <a:r>
              <a:rPr kumimoji="0" lang="en-US" sz="1600" i="0" u="none" strike="noStrike" kern="1200" cap="none" spc="0" normalizeH="0" baseline="0" noProof="0" dirty="0" err="1" smtClean="0">
                <a:ln>
                  <a:noFill/>
                </a:ln>
                <a:solidFill>
                  <a:srgbClr val="800000"/>
                </a:solidFill>
                <a:effectLst/>
                <a:uLnTx/>
                <a:uFillTx/>
                <a:latin typeface="+mn-lt"/>
                <a:ea typeface="+mn-ea"/>
                <a:cs typeface="+mn-cs"/>
              </a:rPr>
              <a:t>tonnes</a:t>
            </a:r>
            <a:r>
              <a:rPr kumimoji="0" lang="en-US" sz="1600" i="0" u="none" strike="noStrike" kern="1200" cap="none" spc="0" normalizeH="0" baseline="0" noProof="0" dirty="0" smtClean="0">
                <a:ln>
                  <a:noFill/>
                </a:ln>
                <a:solidFill>
                  <a:srgbClr val="800000"/>
                </a:solidFill>
                <a:effectLst/>
                <a:uLnTx/>
                <a:uFillTx/>
                <a:latin typeface="+mn-lt"/>
                <a:ea typeface="+mn-ea"/>
                <a:cs typeface="+mn-cs"/>
              </a:rPr>
              <a:t> </a:t>
            </a:r>
            <a:r>
              <a:rPr kumimoji="0" lang="en-US" sz="1600" i="0" u="none" strike="noStrike" kern="1200" cap="none" spc="0" normalizeH="0" baseline="0" noProof="0" dirty="0" smtClean="0">
                <a:ln>
                  <a:noFill/>
                </a:ln>
                <a:effectLst/>
                <a:uLnTx/>
                <a:uFillTx/>
                <a:latin typeface="+mn-lt"/>
                <a:ea typeface="+mn-ea"/>
                <a:cs typeface="+mn-cs"/>
              </a:rPr>
              <a:t>of general cargo per annum. DPL has obtained all the clearances from the State and Central Govt.</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 calcmode="lin" valueType="num">
                                      <p:cBhvr additive="base">
                                        <p:cTn id="1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additive="base">
                                        <p:cTn id="1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trolink.png"/>
          <p:cNvPicPr>
            <a:picLocks noChangeAspect="1"/>
          </p:cNvPicPr>
          <p:nvPr/>
        </p:nvPicPr>
        <p:blipFill>
          <a:blip r:embed="rId2"/>
          <a:stretch>
            <a:fillRect/>
          </a:stretch>
        </p:blipFill>
        <p:spPr>
          <a:xfrm>
            <a:off x="0" y="0"/>
            <a:ext cx="9144000" cy="6858000"/>
          </a:xfrm>
          <a:prstGeom prst="rect">
            <a:avLst/>
          </a:prstGeom>
        </p:spPr>
      </p:pic>
      <p:pic>
        <p:nvPicPr>
          <p:cNvPr id="5" name="Picture 4" descr="metro-txt.png"/>
          <p:cNvPicPr>
            <a:picLocks noChangeAspect="1"/>
          </p:cNvPicPr>
          <p:nvPr/>
        </p:nvPicPr>
        <p:blipFill>
          <a:blip r:embed="rId3"/>
          <a:stretch>
            <a:fillRect/>
          </a:stretch>
        </p:blipFill>
        <p:spPr>
          <a:xfrm>
            <a:off x="847725" y="2209800"/>
            <a:ext cx="3724275" cy="733425"/>
          </a:xfrm>
          <a:prstGeom prst="rect">
            <a:avLst/>
          </a:prstGeom>
        </p:spPr>
      </p:pic>
      <p:pic>
        <p:nvPicPr>
          <p:cNvPr id="6" name="Picture 5" descr="metro-life-line.png"/>
          <p:cNvPicPr>
            <a:picLocks noChangeAspect="1"/>
          </p:cNvPicPr>
          <p:nvPr/>
        </p:nvPicPr>
        <p:blipFill>
          <a:blip r:embed="rId4"/>
          <a:stretch>
            <a:fillRect/>
          </a:stretch>
        </p:blipFill>
        <p:spPr>
          <a:xfrm>
            <a:off x="914400" y="2895600"/>
            <a:ext cx="3724275" cy="1419225"/>
          </a:xfrm>
          <a:prstGeom prst="rect">
            <a:avLst/>
          </a:prstGeom>
        </p:spPr>
      </p:pic>
      <p:pic>
        <p:nvPicPr>
          <p:cNvPr id="9" name="Picture 8" descr="1375811823.png"/>
          <p:cNvPicPr>
            <a:picLocks noChangeAspect="1"/>
          </p:cNvPicPr>
          <p:nvPr/>
        </p:nvPicPr>
        <p:blipFill>
          <a:blip r:embed="rId5"/>
          <a:stretch>
            <a:fillRect/>
          </a:stretch>
        </p:blipFill>
        <p:spPr>
          <a:xfrm>
            <a:off x="1143000" y="4038600"/>
            <a:ext cx="3124200" cy="161458"/>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6"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20" name="Rectangle 3"/>
          <p:cNvSpPr txBox="1">
            <a:spLocks noChangeArrowheads="1"/>
          </p:cNvSpPr>
          <p:nvPr/>
        </p:nvSpPr>
        <p:spPr>
          <a:xfrm>
            <a:off x="685800" y="1295400"/>
            <a:ext cx="7642225" cy="5410200"/>
          </a:xfrm>
          <a:prstGeom prst="rect">
            <a:avLst/>
          </a:prstGeom>
        </p:spPr>
        <p:txBody>
          <a:bodyPr vert="horz" lIns="91440" tIns="45720" rIns="91440" bIns="45720" rtlCol="0">
            <a:normAutofit/>
          </a:bodyPr>
          <a:lstStyle/>
          <a:p>
            <a:pPr marL="230188" marR="0" lvl="0" indent="0" defTabSz="914400" rtl="0" eaLnBrk="1" fontAlgn="auto" latinLnBrk="0" hangingPunct="1">
              <a:lnSpc>
                <a:spcPts val="3000"/>
              </a:lnSpc>
              <a:spcBef>
                <a:spcPct val="20000"/>
              </a:spcBef>
              <a:spcAft>
                <a:spcPts val="0"/>
              </a:spcAft>
              <a:buClrTx/>
              <a:buSzTx/>
              <a:buFontTx/>
              <a:buNone/>
              <a:tabLst/>
              <a:defRPr/>
            </a:pPr>
            <a:r>
              <a:rPr kumimoji="0" lang="en-US" sz="1800" b="1" i="0" u="none" strike="noStrike" kern="1200" cap="none" spc="0" normalizeH="0" baseline="0" noProof="0" dirty="0" smtClean="0">
                <a:ln>
                  <a:noFill/>
                </a:ln>
                <a:effectLst/>
                <a:uLnTx/>
                <a:uFillTx/>
                <a:latin typeface="+mn-lt"/>
                <a:ea typeface="+mn-ea"/>
                <a:cs typeface="+mn-cs"/>
              </a:rPr>
              <a:t>In Metro rail the distance between </a:t>
            </a:r>
            <a:r>
              <a:rPr kumimoji="0" lang="en-US" sz="1800" i="0" strike="noStrike" kern="1200" cap="none" spc="0" normalizeH="0" baseline="0" noProof="0" dirty="0" err="1" smtClean="0">
                <a:ln>
                  <a:noFill/>
                </a:ln>
                <a:solidFill>
                  <a:srgbClr val="800000"/>
                </a:solidFill>
                <a:effectLst/>
                <a:uLnTx/>
                <a:uFillTx/>
                <a:latin typeface="+mn-lt"/>
                <a:ea typeface="+mn-ea"/>
                <a:cs typeface="+mn-cs"/>
              </a:rPr>
              <a:t>Gandhinagar-Ahmedabad-Dholera</a:t>
            </a:r>
            <a:r>
              <a:rPr kumimoji="0" lang="en-US" sz="1800" b="1" i="0" strike="noStrike" kern="1200" cap="none" spc="0" normalizeH="0" baseline="0" noProof="0" dirty="0" smtClean="0">
                <a:ln>
                  <a:noFill/>
                </a:ln>
                <a:effectLst/>
                <a:uLnTx/>
                <a:uFillTx/>
                <a:latin typeface="+mn-lt"/>
                <a:ea typeface="+mn-ea"/>
                <a:cs typeface="+mn-cs"/>
              </a:rPr>
              <a:t> </a:t>
            </a:r>
            <a:r>
              <a:rPr kumimoji="0" lang="en-US" sz="1800" b="1" i="0" u="none" strike="noStrike" kern="1200" cap="none" spc="0" normalizeH="0" baseline="0" noProof="0" dirty="0" smtClean="0">
                <a:ln>
                  <a:noFill/>
                </a:ln>
                <a:effectLst/>
                <a:uLnTx/>
                <a:uFillTx/>
                <a:latin typeface="+mn-lt"/>
                <a:ea typeface="+mn-ea"/>
                <a:cs typeface="+mn-cs"/>
              </a:rPr>
              <a:t>is to be covered in two trenches from </a:t>
            </a:r>
            <a:r>
              <a:rPr kumimoji="0" lang="en-US" sz="1800" i="0" u="none" strike="noStrike" kern="1200" cap="none" spc="0" normalizeH="0" baseline="0" noProof="0" dirty="0" err="1" smtClean="0">
                <a:ln>
                  <a:noFill/>
                </a:ln>
                <a:effectLst/>
                <a:uLnTx/>
                <a:uFillTx/>
                <a:latin typeface="+mn-lt"/>
                <a:ea typeface="+mn-ea"/>
                <a:cs typeface="+mn-cs"/>
              </a:rPr>
              <a:t>Gandhinagar</a:t>
            </a:r>
            <a:r>
              <a:rPr kumimoji="0" lang="en-US" sz="1800" b="1" i="0" u="none" strike="noStrike" kern="1200" cap="none" spc="0" normalizeH="0" baseline="0" noProof="0" dirty="0" smtClean="0">
                <a:ln>
                  <a:noFill/>
                </a:ln>
                <a:effectLst/>
                <a:uLnTx/>
                <a:uFillTx/>
                <a:latin typeface="+mn-lt"/>
                <a:ea typeface="+mn-ea"/>
                <a:cs typeface="+mn-cs"/>
              </a:rPr>
              <a:t> to </a:t>
            </a:r>
            <a:r>
              <a:rPr kumimoji="0" lang="en-US" sz="1800" b="1" i="0" u="none" strike="noStrike" kern="1200" cap="none" spc="0" normalizeH="0" baseline="0" noProof="0" dirty="0" err="1" smtClean="0">
                <a:ln>
                  <a:noFill/>
                </a:ln>
                <a:effectLst/>
                <a:uLnTx/>
                <a:uFillTx/>
                <a:latin typeface="+mn-lt"/>
                <a:ea typeface="+mn-ea"/>
                <a:cs typeface="+mn-cs"/>
              </a:rPr>
              <a:t>Ahmedabad</a:t>
            </a:r>
            <a:r>
              <a:rPr kumimoji="0" lang="en-US" sz="1800" b="1" i="0" u="none" strike="noStrike" kern="1200" cap="none" spc="0" normalizeH="0" baseline="0" noProof="0" dirty="0" smtClean="0">
                <a:ln>
                  <a:noFill/>
                </a:ln>
                <a:effectLst/>
                <a:uLnTx/>
                <a:uFillTx/>
                <a:latin typeface="+mn-lt"/>
                <a:ea typeface="+mn-ea"/>
                <a:cs typeface="+mn-cs"/>
              </a:rPr>
              <a:t> and from </a:t>
            </a:r>
            <a:r>
              <a:rPr kumimoji="0" lang="en-US" sz="1800" b="1" i="0" u="none" strike="noStrike" kern="1200" cap="none" spc="0" normalizeH="0" baseline="0" noProof="0" dirty="0" err="1" smtClean="0">
                <a:ln>
                  <a:noFill/>
                </a:ln>
                <a:effectLst/>
                <a:uLnTx/>
                <a:uFillTx/>
                <a:latin typeface="+mn-lt"/>
                <a:ea typeface="+mn-ea"/>
                <a:cs typeface="+mn-cs"/>
              </a:rPr>
              <a:t>Ahmedabad</a:t>
            </a:r>
            <a:r>
              <a:rPr kumimoji="0" lang="en-US" sz="1800" b="1" i="0" u="none" strike="noStrike" kern="1200" cap="none" spc="0" normalizeH="0" baseline="0" noProof="0" dirty="0" smtClean="0">
                <a:ln>
                  <a:noFill/>
                </a:ln>
                <a:effectLst/>
                <a:uLnTx/>
                <a:uFillTx/>
                <a:latin typeface="+mn-lt"/>
                <a:ea typeface="+mn-ea"/>
                <a:cs typeface="+mn-cs"/>
              </a:rPr>
              <a:t> to </a:t>
            </a:r>
            <a:r>
              <a:rPr kumimoji="0" lang="en-US" sz="1800" b="1" i="0" u="none" strike="noStrike" kern="1200" cap="none" spc="0" normalizeH="0" baseline="0" noProof="0" dirty="0" err="1" smtClean="0">
                <a:ln>
                  <a:noFill/>
                </a:ln>
                <a:effectLst/>
                <a:uLnTx/>
                <a:uFillTx/>
                <a:latin typeface="+mn-lt"/>
                <a:ea typeface="+mn-ea"/>
                <a:cs typeface="+mn-cs"/>
              </a:rPr>
              <a:t>Dholera</a:t>
            </a:r>
            <a:r>
              <a:rPr kumimoji="0" lang="en-US" sz="1800" b="1" i="0" u="none" strike="noStrike" kern="1200" cap="none" spc="0" normalizeH="0" baseline="0" noProof="0" dirty="0" smtClean="0">
                <a:ln>
                  <a:noFill/>
                </a:ln>
                <a:effectLst/>
                <a:uLnTx/>
                <a:uFillTx/>
                <a:latin typeface="+mn-lt"/>
                <a:ea typeface="+mn-ea"/>
                <a:cs typeface="+mn-cs"/>
              </a:rPr>
              <a:t>. It is about 100 </a:t>
            </a:r>
            <a:r>
              <a:rPr kumimoji="0" lang="en-US" sz="1800" b="1" i="0" u="none" strike="noStrike" kern="1200" cap="none" spc="0" normalizeH="0" baseline="0" noProof="0" dirty="0" err="1" smtClean="0">
                <a:ln>
                  <a:noFill/>
                </a:ln>
                <a:effectLst/>
                <a:uLnTx/>
                <a:uFillTx/>
                <a:latin typeface="+mn-lt"/>
                <a:ea typeface="+mn-ea"/>
                <a:cs typeface="+mn-cs"/>
              </a:rPr>
              <a:t>kms</a:t>
            </a:r>
            <a:r>
              <a:rPr kumimoji="0" lang="en-US" sz="1800" b="1" i="0" u="none" strike="noStrike" kern="1200" cap="none" spc="0" normalizeH="0" baseline="0" noProof="0" dirty="0" smtClean="0">
                <a:ln>
                  <a:noFill/>
                </a:ln>
                <a:effectLst/>
                <a:uLnTx/>
                <a:uFillTx/>
                <a:latin typeface="+mn-lt"/>
                <a:ea typeface="+mn-ea"/>
                <a:cs typeface="+mn-cs"/>
              </a:rPr>
              <a:t> and is proposed as elevated metro. This will provide faster movement and even otherwise important for new international air port.. The metro is also approved under DMIC master plan by the central govt.</a:t>
            </a:r>
          </a:p>
          <a:p>
            <a:pPr marL="230188" marR="0" lvl="0" indent="0" defTabSz="914400" rtl="0" eaLnBrk="1" fontAlgn="auto" latinLnBrk="0" hangingPunct="1">
              <a:lnSpc>
                <a:spcPts val="3000"/>
              </a:lnSpc>
              <a:spcBef>
                <a:spcPct val="20000"/>
              </a:spcBef>
              <a:spcAft>
                <a:spcPts val="0"/>
              </a:spcAft>
              <a:buClrTx/>
              <a:buSzTx/>
              <a:buFontTx/>
              <a:buNone/>
              <a:tabLst/>
              <a:defRPr/>
            </a:pPr>
            <a:r>
              <a:rPr kumimoji="0" lang="en-US" sz="1800" b="1" i="0" u="none" strike="noStrike" kern="1200" cap="none" spc="0" normalizeH="0" baseline="0" noProof="0" dirty="0" smtClean="0">
                <a:ln>
                  <a:noFill/>
                </a:ln>
                <a:effectLst/>
                <a:uLnTx/>
                <a:uFillTx/>
                <a:latin typeface="+mn-lt"/>
                <a:ea typeface="+mn-ea"/>
                <a:cs typeface="+mn-cs"/>
              </a:rPr>
              <a:t/>
            </a:r>
            <a:br>
              <a:rPr kumimoji="0" lang="en-US" sz="1800" b="1" i="0" u="none" strike="noStrike" kern="1200" cap="none" spc="0" normalizeH="0" baseline="0" noProof="0" dirty="0" smtClean="0">
                <a:ln>
                  <a:noFill/>
                </a:ln>
                <a:effectLst/>
                <a:uLnTx/>
                <a:uFillTx/>
                <a:latin typeface="+mn-lt"/>
                <a:ea typeface="+mn-ea"/>
                <a:cs typeface="+mn-cs"/>
              </a:rPr>
            </a:br>
            <a:r>
              <a:rPr kumimoji="0" lang="en-US" sz="1800" b="1" i="0" u="none" strike="noStrike" kern="1200" cap="none" spc="0" normalizeH="0" baseline="0" noProof="0" dirty="0" smtClean="0">
                <a:ln>
                  <a:noFill/>
                </a:ln>
                <a:effectLst/>
                <a:uLnTx/>
                <a:uFillTx/>
                <a:latin typeface="+mn-lt"/>
                <a:ea typeface="+mn-ea"/>
                <a:cs typeface="+mn-cs"/>
              </a:rPr>
              <a:t>The state government will set up a Rs 200 </a:t>
            </a:r>
            <a:r>
              <a:rPr kumimoji="0" lang="en-US" sz="1800" b="1" i="0" u="none" strike="noStrike" kern="1200" cap="none" spc="0" normalizeH="0" baseline="0" noProof="0" dirty="0" err="1" smtClean="0">
                <a:ln>
                  <a:noFill/>
                </a:ln>
                <a:effectLst/>
                <a:uLnTx/>
                <a:uFillTx/>
                <a:latin typeface="+mn-lt"/>
                <a:ea typeface="+mn-ea"/>
                <a:cs typeface="+mn-cs"/>
              </a:rPr>
              <a:t>crore</a:t>
            </a:r>
            <a:r>
              <a:rPr kumimoji="0" lang="en-US" sz="1800" b="1" i="0" u="none" strike="noStrike" kern="1200" cap="none" spc="0" normalizeH="0" baseline="0" noProof="0" dirty="0" smtClean="0">
                <a:ln>
                  <a:noFill/>
                </a:ln>
                <a:effectLst/>
                <a:uLnTx/>
                <a:uFillTx/>
                <a:latin typeface="+mn-lt"/>
                <a:ea typeface="+mn-ea"/>
                <a:cs typeface="+mn-cs"/>
              </a:rPr>
              <a:t> company for the execution of the project. The formation of MEGA is expected to give a major boost to both the metro rail project and the regional rail project which aims to connect the peripheral areas of </a:t>
            </a:r>
            <a:r>
              <a:rPr kumimoji="0" lang="en-US" sz="1800" b="1" i="0" u="none" strike="noStrike" kern="1200" cap="none" spc="0" normalizeH="0" baseline="0" noProof="0" dirty="0" err="1" smtClean="0">
                <a:ln>
                  <a:noFill/>
                </a:ln>
                <a:effectLst/>
                <a:uLnTx/>
                <a:uFillTx/>
                <a:latin typeface="+mn-lt"/>
                <a:ea typeface="+mn-ea"/>
                <a:cs typeface="+mn-cs"/>
              </a:rPr>
              <a:t>Ahmedabad</a:t>
            </a:r>
            <a:r>
              <a:rPr kumimoji="0" lang="en-US" sz="1800" b="1" i="0" u="none" strike="noStrike" kern="1200" cap="none" spc="0" normalizeH="0" baseline="0" noProof="0" dirty="0" smtClean="0">
                <a:ln>
                  <a:noFill/>
                </a:ln>
                <a:effectLst/>
                <a:uLnTx/>
                <a:uFillTx/>
                <a:latin typeface="+mn-lt"/>
                <a:ea typeface="+mn-ea"/>
                <a:cs typeface="+mn-cs"/>
              </a:rPr>
              <a:t> with the dedicated rail link.</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2000"/>
                                        <p:tgtEl>
                                          <p:spTgt spid="25"/>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grpId="0" nodeType="after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 calcmode="lin" valueType="num">
                                      <p:cBhvr additive="base">
                                        <p:cTn id="16"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kraland copy.jpg"/>
          <p:cNvPicPr>
            <a:picLocks noChangeAspect="1"/>
          </p:cNvPicPr>
          <p:nvPr/>
        </p:nvPicPr>
        <p:blipFill>
          <a:blip r:embed="rId2"/>
          <a:stretch>
            <a:fillRect/>
          </a:stretch>
        </p:blipFill>
        <p:spPr>
          <a:xfrm>
            <a:off x="0" y="0"/>
            <a:ext cx="9144000" cy="6858000"/>
          </a:xfrm>
          <a:prstGeom prst="rect">
            <a:avLst/>
          </a:prstGeom>
        </p:spPr>
      </p:pic>
      <p:pic>
        <p:nvPicPr>
          <p:cNvPr id="7" name="Picture 6" descr="metrolink.png"/>
          <p:cNvPicPr>
            <a:picLocks noChangeAspect="1"/>
          </p:cNvPicPr>
          <p:nvPr/>
        </p:nvPicPr>
        <p:blipFill>
          <a:blip r:embed="rId3"/>
          <a:stretch>
            <a:fillRect/>
          </a:stretch>
        </p:blipFill>
        <p:spPr>
          <a:xfrm>
            <a:off x="0" y="0"/>
            <a:ext cx="9144000" cy="6858000"/>
          </a:xfrm>
          <a:prstGeom prst="rect">
            <a:avLst/>
          </a:prstGeom>
        </p:spPr>
      </p:pic>
      <p:pic>
        <p:nvPicPr>
          <p:cNvPr id="8" name="Picture 7" descr="metro-txt.png"/>
          <p:cNvPicPr>
            <a:picLocks noChangeAspect="1"/>
          </p:cNvPicPr>
          <p:nvPr/>
        </p:nvPicPr>
        <p:blipFill>
          <a:blip r:embed="rId4"/>
          <a:stretch>
            <a:fillRect/>
          </a:stretch>
        </p:blipFill>
        <p:spPr>
          <a:xfrm>
            <a:off x="990600" y="2057400"/>
            <a:ext cx="3724275" cy="885825"/>
          </a:xfrm>
          <a:prstGeom prst="rect">
            <a:avLst/>
          </a:prstGeom>
        </p:spPr>
      </p:pic>
      <p:pic>
        <p:nvPicPr>
          <p:cNvPr id="9" name="Picture 8" descr="metro-life-line.png"/>
          <p:cNvPicPr>
            <a:picLocks noChangeAspect="1"/>
          </p:cNvPicPr>
          <p:nvPr/>
        </p:nvPicPr>
        <p:blipFill>
          <a:blip r:embed="rId5"/>
          <a:stretch>
            <a:fillRect/>
          </a:stretch>
        </p:blipFill>
        <p:spPr>
          <a:xfrm>
            <a:off x="990600" y="3048000"/>
            <a:ext cx="3724275" cy="1419225"/>
          </a:xfrm>
          <a:prstGeom prst="rect">
            <a:avLst/>
          </a:prstGeom>
        </p:spPr>
      </p:pic>
      <p:pic>
        <p:nvPicPr>
          <p:cNvPr id="10" name="Picture 9" descr="GIFT-city.png"/>
          <p:cNvPicPr>
            <a:picLocks noChangeAspect="1"/>
          </p:cNvPicPr>
          <p:nvPr/>
        </p:nvPicPr>
        <p:blipFill>
          <a:blip r:embed="rId6"/>
          <a:stretch>
            <a:fillRect/>
          </a:stretch>
        </p:blipFill>
        <p:spPr>
          <a:xfrm>
            <a:off x="0" y="0"/>
            <a:ext cx="9144000" cy="6858000"/>
          </a:xfrm>
          <a:prstGeom prst="rect">
            <a:avLst/>
          </a:prstGeom>
        </p:spPr>
      </p:pic>
      <p:sp>
        <p:nvSpPr>
          <p:cNvPr id="12" name="Text Box 16"/>
          <p:cNvSpPr txBox="1">
            <a:spLocks noChangeArrowheads="1"/>
          </p:cNvSpPr>
          <p:nvPr/>
        </p:nvSpPr>
        <p:spPr bwMode="auto">
          <a:xfrm>
            <a:off x="228600" y="4953000"/>
            <a:ext cx="5334000" cy="369332"/>
          </a:xfrm>
          <a:prstGeom prst="rect">
            <a:avLst/>
          </a:prstGeom>
          <a:noFill/>
          <a:ln w="9525" algn="ctr">
            <a:noFill/>
            <a:miter lim="800000"/>
            <a:headEnd/>
            <a:tailEnd/>
          </a:ln>
        </p:spPr>
        <p:txBody>
          <a:bodyPr>
            <a:spAutoFit/>
          </a:bodyPr>
          <a:lstStyle/>
          <a:p>
            <a:pPr algn="ctr"/>
            <a:r>
              <a:rPr lang="en-US" b="1" smtClean="0"/>
              <a:t>87 </a:t>
            </a:r>
            <a:r>
              <a:rPr lang="en-US" b="1" dirty="0" err="1"/>
              <a:t>kms</a:t>
            </a:r>
            <a:r>
              <a:rPr lang="en-US" b="1" dirty="0"/>
              <a:t> from Royal Woods</a:t>
            </a:r>
          </a:p>
        </p:txBody>
      </p:sp>
      <p:pic>
        <p:nvPicPr>
          <p:cNvPr id="13" name="Picture 12" descr="GIFcity.png"/>
          <p:cNvPicPr>
            <a:picLocks noChangeAspect="1"/>
          </p:cNvPicPr>
          <p:nvPr/>
        </p:nvPicPr>
        <p:blipFill>
          <a:blip r:embed="rId7"/>
          <a:stretch>
            <a:fillRect/>
          </a:stretch>
        </p:blipFill>
        <p:spPr>
          <a:xfrm>
            <a:off x="990600" y="1887093"/>
            <a:ext cx="4343400" cy="1922907"/>
          </a:xfrm>
          <a:prstGeom prst="rect">
            <a:avLst/>
          </a:prstGeom>
        </p:spPr>
      </p:pic>
      <p:pic>
        <p:nvPicPr>
          <p:cNvPr id="14" name="Picture 13" descr="a-true-gift.png"/>
          <p:cNvPicPr>
            <a:picLocks noChangeAspect="1"/>
          </p:cNvPicPr>
          <p:nvPr/>
        </p:nvPicPr>
        <p:blipFill>
          <a:blip r:embed="rId8">
            <a:lum bright="-10000" contrast="10000"/>
          </a:blip>
          <a:stretch>
            <a:fillRect/>
          </a:stretch>
        </p:blipFill>
        <p:spPr>
          <a:xfrm>
            <a:off x="1371600" y="3962400"/>
            <a:ext cx="2857500" cy="647700"/>
          </a:xfrm>
          <a:prstGeom prst="rect">
            <a:avLst/>
          </a:prstGeom>
        </p:spPr>
      </p:pic>
      <p:pic>
        <p:nvPicPr>
          <p:cNvPr id="15" name="Picture 14" descr="1375811823.png"/>
          <p:cNvPicPr>
            <a:picLocks noChangeAspect="1"/>
          </p:cNvPicPr>
          <p:nvPr/>
        </p:nvPicPr>
        <p:blipFill>
          <a:blip r:embed="rId9"/>
          <a:stretch>
            <a:fillRect/>
          </a:stretch>
        </p:blipFill>
        <p:spPr>
          <a:xfrm>
            <a:off x="1371600" y="4495800"/>
            <a:ext cx="3124200" cy="161458"/>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2000"/>
                                        <p:tgtEl>
                                          <p:spTgt spid="14"/>
                                        </p:tgtEl>
                                      </p:cBhvr>
                                    </p:animEffect>
                                  </p:childTnLst>
                                </p:cTn>
                              </p:par>
                            </p:childTnLst>
                          </p:cTn>
                        </p:par>
                        <p:par>
                          <p:cTn id="15" fill="hold">
                            <p:stCondLst>
                              <p:cond delay="4000"/>
                            </p:stCondLst>
                            <p:childTnLst>
                              <p:par>
                                <p:cTn id="16" presetID="22" presetClass="entr" presetSubtype="8"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2000"/>
                                        <p:tgtEl>
                                          <p:spTgt spid="12">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2000"/>
                                        <p:tgtEl>
                                          <p:spTgt spid="15"/>
                                        </p:tgtEl>
                                      </p:cBhvr>
                                    </p:animEffect>
                                  </p:childTnLst>
                                </p:cTn>
                              </p:par>
                              <p:par>
                                <p:cTn id="22" presetID="3" presetClass="emph" presetSubtype="2" accel="50000" decel="50000" fill="hold" grpId="1" nodeType="withEffect">
                                  <p:stCondLst>
                                    <p:cond delay="0"/>
                                  </p:stCondLst>
                                  <p:childTnLst>
                                    <p:animClr clrSpc="rgb" dir="cw">
                                      <p:cBhvr override="childStyle">
                                        <p:cTn id="23" dur="5000" fill="hold"/>
                                        <p:tgtEl>
                                          <p:spTgt spid="12">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12">
                                            <p:txEl>
                                              <p:pRg st="0" end="0"/>
                                            </p:txEl>
                                          </p:spTgt>
                                        </p:tgtEl>
                                        <p:attrNameLst>
                                          <p:attrName>ppt_c</p:attrName>
                                        </p:attrNameLst>
                                      </p:cBhvr>
                                      <p:to>
                                        <a:schemeClr val="bg1"/>
                                      </p:to>
                                    </p:animClr>
                                  </p:subTnLst>
                                </p:cTn>
                              </p:par>
                            </p:childTnLst>
                          </p:cTn>
                        </p:par>
                        <p:par>
                          <p:cTn id="24" fill="hold">
                            <p:stCondLst>
                              <p:cond delay="9000"/>
                            </p:stCondLst>
                            <p:childTnLst>
                              <p:par>
                                <p:cTn id="25" presetID="18" presetClass="emph" presetSubtype="0" fill="hold" grpId="2" nodeType="afterEffect">
                                  <p:stCondLst>
                                    <p:cond delay="0"/>
                                  </p:stCondLst>
                                  <p:childTnLst>
                                    <p:set>
                                      <p:cBhvr override="childStyle">
                                        <p:cTn id="26" dur="8000" fill="hold"/>
                                        <p:tgtEl>
                                          <p:spTgt spid="1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rev="1"/>
      <p:bldP spid="12" grpId="1" build="allAtOnce"/>
      <p:bldP spid="12" grpId="2"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4" name="Rectangle 3"/>
          <p:cNvSpPr txBox="1">
            <a:spLocks noChangeArrowheads="1"/>
          </p:cNvSpPr>
          <p:nvPr/>
        </p:nvSpPr>
        <p:spPr>
          <a:xfrm>
            <a:off x="990600" y="1066800"/>
            <a:ext cx="5257800" cy="3733800"/>
          </a:xfrm>
          <a:prstGeom prst="rect">
            <a:avLst/>
          </a:prstGeom>
        </p:spPr>
        <p:txBody>
          <a:bodyPr vert="horz" lIns="91440" tIns="45720" rIns="91440" bIns="45720" rtlCol="0">
            <a:noAutofit/>
          </a:bodyPr>
          <a:lstStyle/>
          <a:p>
            <a:pPr marL="0" marR="0" lvl="0" indent="0" defTabSz="914400" rtl="0" eaLnBrk="1" fontAlgn="auto" latinLnBrk="0" hangingPunct="1">
              <a:lnSpc>
                <a:spcPts val="2400"/>
              </a:lnSpc>
              <a:spcBef>
                <a:spcPct val="20000"/>
              </a:spcBef>
              <a:spcAft>
                <a:spcPts val="0"/>
              </a:spcAft>
              <a:buClrTx/>
              <a:buSzTx/>
              <a:buFontTx/>
              <a:buNone/>
              <a:tabLst/>
              <a:defRPr/>
            </a:pPr>
            <a:r>
              <a:rPr kumimoji="0" lang="en-US" sz="1400" i="0" u="none" strike="noStrike" kern="1200" cap="none" spc="0" normalizeH="0" baseline="0" noProof="0" dirty="0" smtClean="0">
                <a:ln>
                  <a:noFill/>
                </a:ln>
                <a:effectLst/>
                <a:uLnTx/>
                <a:uFillTx/>
                <a:latin typeface="+mn-lt"/>
                <a:ea typeface="+mn-ea"/>
                <a:cs typeface="+mn-cs"/>
              </a:rPr>
              <a:t>The 500 acre GIFT aims to be </a:t>
            </a:r>
            <a:r>
              <a:rPr kumimoji="0" lang="en-US" sz="1400" i="0" u="none" strike="noStrike" kern="1200" cap="none" spc="0" normalizeH="0" baseline="0" noProof="0" dirty="0" smtClean="0">
                <a:ln>
                  <a:noFill/>
                </a:ln>
                <a:solidFill>
                  <a:srgbClr val="800000"/>
                </a:solidFill>
                <a:effectLst/>
                <a:uLnTx/>
                <a:uFillTx/>
                <a:latin typeface="+mn-lt"/>
                <a:ea typeface="+mn-ea"/>
                <a:cs typeface="+mn-cs"/>
              </a:rPr>
              <a:t>Global Financial Services Hub</a:t>
            </a:r>
            <a:r>
              <a:rPr kumimoji="0" lang="en-US" sz="1400" i="0" u="none" strike="noStrike" kern="1200" cap="none" spc="0" normalizeH="0" baseline="0" noProof="0" dirty="0" smtClean="0">
                <a:ln>
                  <a:noFill/>
                </a:ln>
                <a:effectLst/>
                <a:uLnTx/>
                <a:uFillTx/>
                <a:latin typeface="+mn-lt"/>
                <a:ea typeface="+mn-ea"/>
                <a:cs typeface="+mn-cs"/>
              </a:rPr>
              <a:t>. It will employ 400,000 people and house 50,000 residents. GIFT is developed as India's first major super tall CBD project that is designed to be the focal point of India's booming financial services market over 75 million sq. feet of office space.</a:t>
            </a:r>
          </a:p>
          <a:p>
            <a:pPr marL="0" marR="0" lvl="0" indent="0" defTabSz="914400" rtl="0" eaLnBrk="1" fontAlgn="auto" latinLnBrk="0" hangingPunct="1">
              <a:lnSpc>
                <a:spcPts val="2400"/>
              </a:lnSpc>
              <a:spcBef>
                <a:spcPct val="20000"/>
              </a:spcBef>
              <a:spcAft>
                <a:spcPts val="0"/>
              </a:spcAft>
              <a:buClrTx/>
              <a:buSzTx/>
              <a:buFontTx/>
              <a:buNone/>
              <a:tabLst/>
              <a:defRPr/>
            </a:pPr>
            <a:endParaRPr kumimoji="0" lang="en-US" sz="1400" i="0" u="none" strike="noStrike" kern="1200" cap="none" spc="0" normalizeH="0" baseline="0" noProof="0" dirty="0" smtClean="0">
              <a:ln>
                <a:noFill/>
              </a:ln>
              <a:effectLst/>
              <a:uLnTx/>
              <a:uFillTx/>
              <a:latin typeface="+mn-lt"/>
              <a:ea typeface="+mn-ea"/>
              <a:cs typeface="+mn-cs"/>
            </a:endParaRPr>
          </a:p>
          <a:p>
            <a:pPr marL="0" marR="0" lvl="0" indent="0" defTabSz="914400" rtl="0" eaLnBrk="1" fontAlgn="auto" latinLnBrk="0" hangingPunct="1">
              <a:lnSpc>
                <a:spcPts val="2400"/>
              </a:lnSpc>
              <a:spcBef>
                <a:spcPct val="20000"/>
              </a:spcBef>
              <a:spcAft>
                <a:spcPts val="0"/>
              </a:spcAft>
              <a:buClrTx/>
              <a:buSzTx/>
              <a:buFontTx/>
              <a:buNone/>
              <a:tabLst/>
              <a:defRPr/>
            </a:pPr>
            <a:r>
              <a:rPr kumimoji="0" lang="en-US" sz="1400" i="0" u="none" strike="noStrike" kern="1200" cap="none" spc="0" normalizeH="0" baseline="0" noProof="0" dirty="0" smtClean="0">
                <a:ln>
                  <a:noFill/>
                </a:ln>
                <a:effectLst/>
                <a:uLnTx/>
                <a:uFillTx/>
                <a:latin typeface="+mn-lt"/>
                <a:ea typeface="+mn-ea"/>
                <a:cs typeface="+mn-cs"/>
              </a:rPr>
              <a:t>Boasting 17 high rise commercial buildings -- the tallest being the signature 80-storey, 400m "</a:t>
            </a:r>
            <a:r>
              <a:rPr kumimoji="0" lang="en-US" sz="1400" i="0" u="none" strike="noStrike" kern="1200" cap="none" spc="0" normalizeH="0" baseline="0" noProof="0" dirty="0" smtClean="0">
                <a:ln>
                  <a:noFill/>
                </a:ln>
                <a:solidFill>
                  <a:srgbClr val="800000"/>
                </a:solidFill>
                <a:effectLst/>
                <a:uLnTx/>
                <a:uFillTx/>
                <a:latin typeface="+mn-lt"/>
                <a:ea typeface="+mn-ea"/>
                <a:cs typeface="+mn-cs"/>
              </a:rPr>
              <a:t>Diamond Tower</a:t>
            </a:r>
            <a:r>
              <a:rPr kumimoji="0" lang="en-US" sz="1400" i="0" u="none" strike="noStrike" kern="1200" cap="none" spc="0" normalizeH="0" baseline="0" noProof="0" dirty="0" smtClean="0">
                <a:ln>
                  <a:noFill/>
                </a:ln>
                <a:effectLst/>
                <a:uLnTx/>
                <a:uFillTx/>
                <a:latin typeface="+mn-lt"/>
                <a:ea typeface="+mn-ea"/>
                <a:cs typeface="+mn-cs"/>
              </a:rPr>
              <a:t>" </a:t>
            </a:r>
            <a:br>
              <a:rPr kumimoji="0" lang="en-US" sz="1400" i="0" u="none" strike="noStrike" kern="1200" cap="none" spc="0" normalizeH="0" baseline="0" noProof="0" dirty="0" smtClean="0">
                <a:ln>
                  <a:noFill/>
                </a:ln>
                <a:effectLst/>
                <a:uLnTx/>
                <a:uFillTx/>
                <a:latin typeface="+mn-lt"/>
                <a:ea typeface="+mn-ea"/>
                <a:cs typeface="+mn-cs"/>
              </a:rPr>
            </a:br>
            <a:r>
              <a:rPr kumimoji="0" lang="en-US" sz="1400" i="0" u="none" strike="noStrike" kern="1200" cap="none" spc="0" normalizeH="0" baseline="0" noProof="0" dirty="0" smtClean="0">
                <a:ln>
                  <a:noFill/>
                </a:ln>
                <a:effectLst/>
                <a:uLnTx/>
                <a:uFillTx/>
                <a:latin typeface="+mn-lt"/>
                <a:ea typeface="+mn-ea"/>
                <a:cs typeface="+mn-cs"/>
              </a:rPr>
              <a:t>-- as well as an artificial island, integrated mass transit and dedicated expressways, residential townships, and dedicated power supply.</a:t>
            </a:r>
          </a:p>
          <a:p>
            <a:pPr marL="0" marR="0" lvl="0" indent="0" defTabSz="914400" rtl="0" eaLnBrk="1" fontAlgn="auto" latinLnBrk="0" hangingPunct="1">
              <a:lnSpc>
                <a:spcPts val="2400"/>
              </a:lnSpc>
              <a:spcBef>
                <a:spcPct val="20000"/>
              </a:spcBef>
              <a:spcAft>
                <a:spcPts val="0"/>
              </a:spcAft>
              <a:buClrTx/>
              <a:buSzTx/>
              <a:buFontTx/>
              <a:buNone/>
              <a:tabLst/>
              <a:defRPr/>
            </a:pPr>
            <a:endParaRPr kumimoji="0" lang="en-US" sz="1400" i="0" u="none" strike="noStrike" kern="1200" cap="none" spc="0" normalizeH="0" baseline="0" noProof="0" dirty="0" smtClean="0">
              <a:ln>
                <a:noFill/>
              </a:ln>
              <a:effectLst/>
              <a:uLnTx/>
              <a:uFillTx/>
              <a:latin typeface="+mn-lt"/>
              <a:ea typeface="+mn-ea"/>
              <a:cs typeface="+mn-cs"/>
            </a:endParaRPr>
          </a:p>
          <a:p>
            <a:pPr marL="0" marR="0" lvl="0" indent="0" defTabSz="914400" rtl="0" eaLnBrk="1" fontAlgn="auto" latinLnBrk="0" hangingPunct="1">
              <a:lnSpc>
                <a:spcPts val="2400"/>
              </a:lnSpc>
              <a:spcBef>
                <a:spcPct val="20000"/>
              </a:spcBef>
              <a:spcAft>
                <a:spcPts val="0"/>
              </a:spcAft>
              <a:buClrTx/>
              <a:buSzTx/>
              <a:buFontTx/>
              <a:buNone/>
              <a:tabLst/>
              <a:defRPr/>
            </a:pPr>
            <a:r>
              <a:rPr kumimoji="0" lang="en-US" sz="1400" i="0" u="none" strike="noStrike" kern="1200" cap="none" spc="0" normalizeH="0" baseline="0" noProof="0" dirty="0" smtClean="0">
                <a:ln>
                  <a:noFill/>
                </a:ln>
                <a:effectLst/>
                <a:uLnTx/>
                <a:uFillTx/>
                <a:latin typeface="+mn-lt"/>
                <a:ea typeface="+mn-ea"/>
                <a:cs typeface="+mn-cs"/>
              </a:rPr>
              <a:t>It will have a </a:t>
            </a:r>
            <a:r>
              <a:rPr kumimoji="0" lang="en-US" sz="1400" i="0" u="none" strike="noStrike" kern="1200" cap="none" spc="0" normalizeH="0" baseline="0" noProof="0" dirty="0" smtClean="0">
                <a:ln>
                  <a:noFill/>
                </a:ln>
                <a:solidFill>
                  <a:srgbClr val="800000"/>
                </a:solidFill>
                <a:effectLst/>
                <a:uLnTx/>
                <a:uFillTx/>
                <a:latin typeface="+mn-lt"/>
                <a:ea typeface="+mn-ea"/>
                <a:cs typeface="+mn-cs"/>
              </a:rPr>
              <a:t>special economic zone (SEZ), </a:t>
            </a:r>
            <a:r>
              <a:rPr kumimoji="0" lang="en-US" sz="1400" i="0" u="none" strike="noStrike" kern="1200" cap="none" spc="0" normalizeH="0" baseline="0" noProof="0" dirty="0" smtClean="0">
                <a:ln>
                  <a:noFill/>
                </a:ln>
                <a:effectLst/>
                <a:uLnTx/>
                <a:uFillTx/>
                <a:latin typeface="+mn-lt"/>
                <a:ea typeface="+mn-ea"/>
                <a:cs typeface="+mn-cs"/>
              </a:rPr>
              <a:t>international education zone,  an entertainment zone, hotels, a convention center, an international techno park, Software Technology Parks of India (STPI) units, shopping malls, stock exchanges and service units.</a:t>
            </a:r>
          </a:p>
        </p:txBody>
      </p:sp>
      <p:pic>
        <p:nvPicPr>
          <p:cNvPr id="5" name="Picture 4" descr="imge-1.png"/>
          <p:cNvPicPr>
            <a:picLocks noChangeAspect="1"/>
          </p:cNvPicPr>
          <p:nvPr/>
        </p:nvPicPr>
        <p:blipFill>
          <a:blip r:embed="rId3"/>
          <a:stretch>
            <a:fillRect/>
          </a:stretch>
        </p:blipFill>
        <p:spPr>
          <a:xfrm>
            <a:off x="6172200" y="990600"/>
            <a:ext cx="1809750" cy="2329793"/>
          </a:xfrm>
          <a:prstGeom prst="rect">
            <a:avLst/>
          </a:prstGeom>
        </p:spPr>
      </p:pic>
      <p:pic>
        <p:nvPicPr>
          <p:cNvPr id="7" name="Picture 6" descr="imge2.png"/>
          <p:cNvPicPr>
            <a:picLocks noChangeAspect="1"/>
          </p:cNvPicPr>
          <p:nvPr/>
        </p:nvPicPr>
        <p:blipFill>
          <a:blip r:embed="rId4"/>
          <a:stretch>
            <a:fillRect/>
          </a:stretch>
        </p:blipFill>
        <p:spPr>
          <a:xfrm>
            <a:off x="6172200" y="3657600"/>
            <a:ext cx="1828800" cy="2392326"/>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left)">
                                      <p:cBhvr>
                                        <p:cTn id="11" dur="2000"/>
                                        <p:tgtEl>
                                          <p:spTgt spid="4">
                                            <p:txEl>
                                              <p:pRg st="2" end="2"/>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wipe(left)">
                                      <p:cBhvr>
                                        <p:cTn id="15" dur="2000"/>
                                        <p:tgtEl>
                                          <p:spTgt spid="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ukraland-land.jpg"/>
          <p:cNvPicPr>
            <a:picLocks noChangeAspect="1"/>
          </p:cNvPicPr>
          <p:nvPr/>
        </p:nvPicPr>
        <p:blipFill>
          <a:blip r:embed="rId2"/>
          <a:stretch>
            <a:fillRect/>
          </a:stretch>
        </p:blipFill>
        <p:spPr>
          <a:xfrm>
            <a:off x="0" y="0"/>
            <a:ext cx="9144000" cy="6858000"/>
          </a:xfrm>
          <a:prstGeom prst="rect">
            <a:avLst/>
          </a:prstGeom>
        </p:spPr>
      </p:pic>
      <p:pic>
        <p:nvPicPr>
          <p:cNvPr id="27" name="Picture 26" descr="mm.png"/>
          <p:cNvPicPr>
            <a:picLocks noChangeAspect="1"/>
          </p:cNvPicPr>
          <p:nvPr/>
        </p:nvPicPr>
        <p:blipFill>
          <a:blip r:embed="rId3"/>
          <a:stretch>
            <a:fillRect/>
          </a:stretch>
        </p:blipFill>
        <p:spPr>
          <a:xfrm>
            <a:off x="4114800" y="-45522"/>
            <a:ext cx="5257800" cy="6828312"/>
          </a:xfrm>
          <a:prstGeom prst="rect">
            <a:avLst/>
          </a:prstGeom>
          <a:ln>
            <a:noFill/>
          </a:ln>
          <a:effectLst>
            <a:softEdge rad="112500"/>
          </a:effectLst>
        </p:spPr>
      </p:pic>
      <p:pic>
        <p:nvPicPr>
          <p:cNvPr id="5" name="Picture 4" descr="sanand.png"/>
          <p:cNvPicPr>
            <a:picLocks noChangeAspect="1"/>
          </p:cNvPicPr>
          <p:nvPr/>
        </p:nvPicPr>
        <p:blipFill>
          <a:blip r:embed="rId4"/>
          <a:stretch>
            <a:fillRect/>
          </a:stretch>
        </p:blipFill>
        <p:spPr>
          <a:xfrm>
            <a:off x="914400" y="2133600"/>
            <a:ext cx="3886200" cy="1514475"/>
          </a:xfrm>
          <a:prstGeom prst="rect">
            <a:avLst/>
          </a:prstGeom>
        </p:spPr>
      </p:pic>
      <p:pic>
        <p:nvPicPr>
          <p:cNvPr id="10" name="Picture 9" descr="1375811823.png"/>
          <p:cNvPicPr>
            <a:picLocks noChangeAspect="1"/>
          </p:cNvPicPr>
          <p:nvPr/>
        </p:nvPicPr>
        <p:blipFill>
          <a:blip r:embed="rId5"/>
          <a:stretch>
            <a:fillRect/>
          </a:stretch>
        </p:blipFill>
        <p:spPr>
          <a:xfrm>
            <a:off x="1143000" y="3496142"/>
            <a:ext cx="3124200" cy="237658"/>
          </a:xfrm>
          <a:prstGeom prst="rect">
            <a:avLst/>
          </a:prstGeom>
        </p:spPr>
      </p:pic>
      <p:sp>
        <p:nvSpPr>
          <p:cNvPr id="8" name="Text Box 16"/>
          <p:cNvSpPr txBox="1">
            <a:spLocks noChangeArrowheads="1"/>
          </p:cNvSpPr>
          <p:nvPr/>
        </p:nvSpPr>
        <p:spPr bwMode="auto">
          <a:xfrm>
            <a:off x="152400" y="3886200"/>
            <a:ext cx="5334000" cy="369332"/>
          </a:xfrm>
          <a:prstGeom prst="rect">
            <a:avLst/>
          </a:prstGeom>
          <a:noFill/>
          <a:ln w="9525" algn="ctr">
            <a:noFill/>
            <a:miter lim="800000"/>
            <a:headEnd/>
            <a:tailEnd/>
          </a:ln>
        </p:spPr>
        <p:txBody>
          <a:bodyPr>
            <a:spAutoFit/>
          </a:bodyPr>
          <a:lstStyle/>
          <a:p>
            <a:pPr algn="ctr"/>
            <a:r>
              <a:rPr lang="en-US" b="1" dirty="0" smtClean="0"/>
              <a:t>37 </a:t>
            </a:r>
            <a:r>
              <a:rPr lang="en-US" b="1" dirty="0" err="1"/>
              <a:t>kms</a:t>
            </a:r>
            <a:r>
              <a:rPr lang="en-US" b="1" dirty="0"/>
              <a:t> from Royal Woods</a:t>
            </a:r>
          </a:p>
        </p:txBody>
      </p:sp>
      <p:pic>
        <p:nvPicPr>
          <p:cNvPr id="11" name="Picture 10" descr="Map-pinpoint-300x298.png"/>
          <p:cNvPicPr>
            <a:picLocks noChangeAspect="1"/>
          </p:cNvPicPr>
          <p:nvPr/>
        </p:nvPicPr>
        <p:blipFill>
          <a:blip r:embed="rId6" cstate="print"/>
          <a:stretch>
            <a:fillRect/>
          </a:stretch>
        </p:blipFill>
        <p:spPr>
          <a:xfrm rot="13405559" flipV="1">
            <a:off x="5217216" y="5473674"/>
            <a:ext cx="223473" cy="221982"/>
          </a:xfrm>
          <a:prstGeom prst="rect">
            <a:avLst/>
          </a:prstGeom>
        </p:spPr>
      </p:pic>
      <p:pic>
        <p:nvPicPr>
          <p:cNvPr id="12" name="Picture 11" descr="Map-pinpoint-300x298.png"/>
          <p:cNvPicPr>
            <a:picLocks noChangeAspect="1"/>
          </p:cNvPicPr>
          <p:nvPr/>
        </p:nvPicPr>
        <p:blipFill>
          <a:blip r:embed="rId7" cstate="print"/>
          <a:stretch>
            <a:fillRect/>
          </a:stretch>
        </p:blipFill>
        <p:spPr>
          <a:xfrm rot="13343876" flipV="1">
            <a:off x="7285315" y="5061604"/>
            <a:ext cx="226886" cy="225373"/>
          </a:xfrm>
          <a:prstGeom prst="rect">
            <a:avLst/>
          </a:prstGeom>
        </p:spPr>
      </p:pic>
      <p:cxnSp>
        <p:nvCxnSpPr>
          <p:cNvPr id="17" name="Straight Arrow Connector 16"/>
          <p:cNvCxnSpPr/>
          <p:nvPr/>
        </p:nvCxnSpPr>
        <p:spPr>
          <a:xfrm flipV="1">
            <a:off x="5334000" y="5334000"/>
            <a:ext cx="2133600" cy="381000"/>
          </a:xfrm>
          <a:prstGeom prst="straightConnector1">
            <a:avLst/>
          </a:prstGeom>
          <a:ln w="47625">
            <a:solidFill>
              <a:srgbClr val="800000"/>
            </a:solidFill>
            <a:prstDash val="sysDot"/>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1"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heel(8)">
                                      <p:cBhvr>
                                        <p:cTn id="13" dur="2000"/>
                                        <p:tgtEl>
                                          <p:spTgt spid="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2000"/>
                                        <p:tgtEl>
                                          <p:spTgt spid="8">
                                            <p:txEl>
                                              <p:pRg st="0" end="0"/>
                                            </p:txEl>
                                          </p:spTgt>
                                        </p:tgtEl>
                                      </p:cBhvr>
                                    </p:animEffect>
                                  </p:childTnLst>
                                </p:cTn>
                              </p:par>
                              <p:par>
                                <p:cTn id="17" presetID="3" presetClass="emph" presetSubtype="2" accel="50000" decel="50000" fill="hold" grpId="1" nodeType="withEffect">
                                  <p:stCondLst>
                                    <p:cond delay="0"/>
                                  </p:stCondLst>
                                  <p:childTnLst>
                                    <p:animClr clrSpc="rgb" dir="cw">
                                      <p:cBhvr override="childStyle">
                                        <p:cTn id="18" dur="2000" fill="hold"/>
                                        <p:tgtEl>
                                          <p:spTgt spid="8">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par>
                          <p:cTn id="19" fill="hold">
                            <p:stCondLst>
                              <p:cond delay="2000"/>
                            </p:stCondLst>
                            <p:childTnLst>
                              <p:par>
                                <p:cTn id="20" presetID="6" presetClass="entr" presetSubtype="16"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2000"/>
                                        <p:tgtEl>
                                          <p:spTgt spid="17"/>
                                        </p:tgtEl>
                                      </p:cBhvr>
                                    </p:animEffect>
                                  </p:childTnLst>
                                </p:cTn>
                              </p:par>
                            </p:childTnLst>
                          </p:cTn>
                        </p:par>
                        <p:par>
                          <p:cTn id="27" fill="hold">
                            <p:stCondLst>
                              <p:cond delay="6000"/>
                            </p:stCondLst>
                            <p:childTnLst>
                              <p:par>
                                <p:cTn id="28" presetID="6" presetClass="entr" presetSubtype="16"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1000"/>
                                        <p:tgtEl>
                                          <p:spTgt spid="12"/>
                                        </p:tgtEl>
                                      </p:cBhvr>
                                    </p:animEffect>
                                  </p:childTnLst>
                                </p:cTn>
                              </p:par>
                              <p:par>
                                <p:cTn id="31" presetID="18" presetClass="emph" presetSubtype="0" fill="hold" grpId="2" nodeType="withEffect">
                                  <p:stCondLst>
                                    <p:cond delay="0"/>
                                  </p:stCondLst>
                                  <p:childTnLst>
                                    <p:set>
                                      <p:cBhvr override="childStyle">
                                        <p:cTn id="32" dur="2000" fill="hold"/>
                                        <p:tgtEl>
                                          <p:spTgt spid="8">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rev="1"/>
      <p:bldP spid="8" grpId="1" build="allAtOnce"/>
      <p:bldP spid="8" grpId="2"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ukraland-ancient-slider-theme.jpg"/>
          <p:cNvPicPr>
            <a:picLocks noChangeAspect="1"/>
          </p:cNvPicPr>
          <p:nvPr/>
        </p:nvPicPr>
        <p:blipFill>
          <a:blip r:embed="rId2"/>
          <a:stretch>
            <a:fillRect/>
          </a:stretch>
        </p:blipFill>
        <p:spPr>
          <a:xfrm>
            <a:off x="0" y="0"/>
            <a:ext cx="9144000" cy="6858000"/>
          </a:xfrm>
          <a:prstGeom prst="rect">
            <a:avLst/>
          </a:prstGeom>
        </p:spPr>
      </p:pic>
      <p:graphicFrame>
        <p:nvGraphicFramePr>
          <p:cNvPr id="10" name="Diagram 9"/>
          <p:cNvGraphicFramePr/>
          <p:nvPr>
            <p:extLst>
              <p:ext uri="{D42A27DB-BD31-4B8C-83A1-F6EECF244321}">
                <p14:modId xmlns="" xmlns:p14="http://schemas.microsoft.com/office/powerpoint/2010/main" val="1817061297"/>
              </p:ext>
            </p:extLst>
          </p:nvPr>
        </p:nvGraphicFramePr>
        <p:xfrm>
          <a:off x="1524000" y="16256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utoShape 9"/>
          <p:cNvSpPr>
            <a:spLocks noChangeArrowheads="1"/>
          </p:cNvSpPr>
          <p:nvPr/>
        </p:nvSpPr>
        <p:spPr bwMode="auto">
          <a:xfrm>
            <a:off x="4017963" y="1447800"/>
            <a:ext cx="4745037" cy="838200"/>
          </a:xfrm>
          <a:prstGeom prst="homePlate">
            <a:avLst>
              <a:gd name="adj" fmla="val 41183"/>
            </a:avLst>
          </a:prstGeom>
          <a:gradFill>
            <a:gsLst>
              <a:gs pos="0">
                <a:srgbClr val="FF9900"/>
              </a:gs>
              <a:gs pos="80000">
                <a:schemeClr val="accent6">
                  <a:shade val="93000"/>
                  <a:satMod val="130000"/>
                </a:schemeClr>
              </a:gs>
              <a:gs pos="100000">
                <a:schemeClr val="accent6">
                  <a:shade val="94000"/>
                  <a:satMod val="135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marL="347663" indent="-233363">
              <a:lnSpc>
                <a:spcPts val="2000"/>
              </a:lnSpc>
              <a:buFontTx/>
              <a:buChar char="•"/>
              <a:defRPr/>
            </a:pPr>
            <a:r>
              <a:rPr lang="en-US" sz="1400" b="1" dirty="0" smtClean="0">
                <a:solidFill>
                  <a:schemeClr val="bg1"/>
                </a:solidFill>
              </a:rPr>
              <a:t>Economy expected  to grow annually at  8 + %</a:t>
            </a:r>
          </a:p>
          <a:p>
            <a:pPr marL="347663" indent="-233363">
              <a:lnSpc>
                <a:spcPts val="2000"/>
              </a:lnSpc>
              <a:buFontTx/>
              <a:buChar char="•"/>
              <a:defRPr/>
            </a:pPr>
            <a:r>
              <a:rPr lang="en-US" sz="1400" b="1" dirty="0" smtClean="0">
                <a:solidFill>
                  <a:schemeClr val="bg1"/>
                </a:solidFill>
              </a:rPr>
              <a:t>FDI exceeding at an average of US $ 120 billion per year </a:t>
            </a:r>
            <a:br>
              <a:rPr lang="en-US" sz="1400" b="1" dirty="0" smtClean="0">
                <a:solidFill>
                  <a:schemeClr val="bg1"/>
                </a:solidFill>
              </a:rPr>
            </a:br>
            <a:r>
              <a:rPr lang="en-US" sz="1400" b="1" dirty="0" smtClean="0">
                <a:solidFill>
                  <a:schemeClr val="bg1"/>
                </a:solidFill>
              </a:rPr>
              <a:t>since 2000</a:t>
            </a:r>
            <a:endParaRPr lang="en-US" sz="1400" b="1" dirty="0">
              <a:solidFill>
                <a:schemeClr val="bg1"/>
              </a:solidFill>
            </a:endParaRPr>
          </a:p>
        </p:txBody>
      </p:sp>
      <p:sp>
        <p:nvSpPr>
          <p:cNvPr id="12" name="AutoShape 9"/>
          <p:cNvSpPr>
            <a:spLocks noChangeArrowheads="1"/>
          </p:cNvSpPr>
          <p:nvPr/>
        </p:nvSpPr>
        <p:spPr bwMode="auto">
          <a:xfrm>
            <a:off x="4017963" y="3429000"/>
            <a:ext cx="4745037" cy="838200"/>
          </a:xfrm>
          <a:prstGeom prst="homePlate">
            <a:avLst>
              <a:gd name="adj" fmla="val 41183"/>
            </a:avLst>
          </a:prstGeom>
          <a:gradFill>
            <a:gsLst>
              <a:gs pos="0">
                <a:srgbClr val="FF9900"/>
              </a:gs>
              <a:gs pos="80000">
                <a:schemeClr val="accent6">
                  <a:shade val="93000"/>
                  <a:satMod val="130000"/>
                </a:schemeClr>
              </a:gs>
              <a:gs pos="100000">
                <a:schemeClr val="accent6">
                  <a:shade val="94000"/>
                  <a:satMod val="135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marL="347663" indent="-231775">
              <a:lnSpc>
                <a:spcPts val="2000"/>
              </a:lnSpc>
              <a:buFontTx/>
              <a:buChar char="•"/>
              <a:defRPr/>
            </a:pPr>
            <a:r>
              <a:rPr lang="en-US" sz="1300" b="1" dirty="0" smtClean="0">
                <a:solidFill>
                  <a:schemeClr val="bg1"/>
                </a:solidFill>
              </a:rPr>
              <a:t>e-Governance initiatives by several government institutions</a:t>
            </a:r>
          </a:p>
          <a:p>
            <a:pPr marL="347663" indent="-231775">
              <a:lnSpc>
                <a:spcPts val="2000"/>
              </a:lnSpc>
              <a:buFontTx/>
              <a:buChar char="•"/>
              <a:defRPr/>
            </a:pPr>
            <a:r>
              <a:rPr lang="en-US" sz="1300" b="1" dirty="0" smtClean="0">
                <a:solidFill>
                  <a:schemeClr val="bg1"/>
                </a:solidFill>
              </a:rPr>
              <a:t>Single window approach investment to facilitate foreign </a:t>
            </a:r>
            <a:br>
              <a:rPr lang="en-US" sz="1300" b="1" dirty="0" smtClean="0">
                <a:solidFill>
                  <a:schemeClr val="bg1"/>
                </a:solidFill>
              </a:rPr>
            </a:br>
            <a:r>
              <a:rPr lang="en-US" sz="1300" b="1" dirty="0" smtClean="0">
                <a:solidFill>
                  <a:schemeClr val="bg1"/>
                </a:solidFill>
              </a:rPr>
              <a:t>investors</a:t>
            </a:r>
            <a:endParaRPr lang="en-US" sz="1300" b="1" dirty="0">
              <a:solidFill>
                <a:schemeClr val="bg1"/>
              </a:solidFill>
            </a:endParaRPr>
          </a:p>
        </p:txBody>
      </p:sp>
      <p:sp>
        <p:nvSpPr>
          <p:cNvPr id="14" name="AutoShape 9"/>
          <p:cNvSpPr>
            <a:spLocks noChangeArrowheads="1"/>
          </p:cNvSpPr>
          <p:nvPr/>
        </p:nvSpPr>
        <p:spPr bwMode="auto">
          <a:xfrm>
            <a:off x="4017963" y="5410200"/>
            <a:ext cx="4745037" cy="838200"/>
          </a:xfrm>
          <a:prstGeom prst="homePlate">
            <a:avLst>
              <a:gd name="adj" fmla="val 41183"/>
            </a:avLst>
          </a:prstGeom>
          <a:gradFill>
            <a:gsLst>
              <a:gs pos="0">
                <a:srgbClr val="FF9900"/>
              </a:gs>
              <a:gs pos="80000">
                <a:schemeClr val="accent6">
                  <a:shade val="93000"/>
                  <a:satMod val="130000"/>
                </a:schemeClr>
              </a:gs>
              <a:gs pos="100000">
                <a:schemeClr val="accent6">
                  <a:shade val="94000"/>
                  <a:satMod val="135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marL="347663" indent="-231775">
              <a:lnSpc>
                <a:spcPts val="2200"/>
              </a:lnSpc>
              <a:buFontTx/>
              <a:buChar char="•"/>
              <a:defRPr/>
            </a:pPr>
            <a:r>
              <a:rPr lang="en-US" sz="1400" b="1" dirty="0" smtClean="0">
                <a:solidFill>
                  <a:schemeClr val="bg1"/>
                </a:solidFill>
              </a:rPr>
              <a:t>Highest number of professionals qualifying per year than </a:t>
            </a:r>
            <a:br>
              <a:rPr lang="en-US" sz="1400" b="1" dirty="0" smtClean="0">
                <a:solidFill>
                  <a:schemeClr val="bg1"/>
                </a:solidFill>
              </a:rPr>
            </a:br>
            <a:r>
              <a:rPr lang="en-US" sz="1400" b="1" dirty="0" smtClean="0">
                <a:solidFill>
                  <a:schemeClr val="bg1"/>
                </a:solidFill>
              </a:rPr>
              <a:t>any other country</a:t>
            </a:r>
          </a:p>
          <a:p>
            <a:pPr marL="347663" indent="-231775">
              <a:lnSpc>
                <a:spcPts val="2200"/>
              </a:lnSpc>
              <a:buFontTx/>
              <a:buChar char="•"/>
              <a:defRPr/>
            </a:pPr>
            <a:r>
              <a:rPr lang="en-US" sz="1400" b="1" dirty="0" smtClean="0">
                <a:solidFill>
                  <a:schemeClr val="bg1"/>
                </a:solidFill>
              </a:rPr>
              <a:t>Largest and youngest employable human </a:t>
            </a:r>
            <a:r>
              <a:rPr lang="en-US" sz="1400" b="1" dirty="0" err="1" smtClean="0">
                <a:solidFill>
                  <a:schemeClr val="bg1"/>
                </a:solidFill>
              </a:rPr>
              <a:t>resoure</a:t>
            </a:r>
            <a:endParaRPr lang="en-US" sz="1400" b="1" dirty="0">
              <a:solidFill>
                <a:schemeClr val="bg1"/>
              </a:solidFill>
            </a:endParaRPr>
          </a:p>
        </p:txBody>
      </p:sp>
      <p:sp>
        <p:nvSpPr>
          <p:cNvPr id="15" name="AutoShape 9"/>
          <p:cNvSpPr>
            <a:spLocks noChangeArrowheads="1"/>
          </p:cNvSpPr>
          <p:nvPr/>
        </p:nvSpPr>
        <p:spPr bwMode="auto">
          <a:xfrm>
            <a:off x="4017963" y="2438400"/>
            <a:ext cx="4745037" cy="838200"/>
          </a:xfrm>
          <a:prstGeom prst="homePlate">
            <a:avLst>
              <a:gd name="adj" fmla="val 41183"/>
            </a:avLst>
          </a:prstGeom>
          <a:gradFill>
            <a:gsLst>
              <a:gs pos="0">
                <a:srgbClr val="800000"/>
              </a:gs>
              <a:gs pos="80000">
                <a:schemeClr val="accent2">
                  <a:shade val="93000"/>
                  <a:satMod val="130000"/>
                </a:schemeClr>
              </a:gs>
              <a:gs pos="100000">
                <a:schemeClr val="accent2">
                  <a:shade val="94000"/>
                  <a:satMod val="135000"/>
                </a:schemeClr>
              </a:gs>
            </a:gsLst>
          </a:gra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347663" indent="-231775">
              <a:lnSpc>
                <a:spcPts val="2200"/>
              </a:lnSpc>
              <a:buFontTx/>
              <a:buChar char="•"/>
              <a:defRPr/>
            </a:pPr>
            <a:r>
              <a:rPr lang="en-US" sz="1400" b="1" dirty="0" smtClean="0">
                <a:solidFill>
                  <a:schemeClr val="bg1"/>
                </a:solidFill>
              </a:rPr>
              <a:t>India has plans to invest a massive 500 billion US $ </a:t>
            </a:r>
            <a:br>
              <a:rPr lang="en-US" sz="1400" b="1" dirty="0" smtClean="0">
                <a:solidFill>
                  <a:schemeClr val="bg1"/>
                </a:solidFill>
              </a:rPr>
            </a:br>
            <a:r>
              <a:rPr lang="en-US" sz="1400" b="1" dirty="0" smtClean="0">
                <a:solidFill>
                  <a:schemeClr val="bg1"/>
                </a:solidFill>
              </a:rPr>
              <a:t>over the next 5 years</a:t>
            </a:r>
            <a:endParaRPr lang="en-US" sz="1400" b="1" dirty="0">
              <a:solidFill>
                <a:schemeClr val="bg1"/>
              </a:solidFill>
            </a:endParaRPr>
          </a:p>
        </p:txBody>
      </p:sp>
      <p:sp>
        <p:nvSpPr>
          <p:cNvPr id="17" name="AutoShape 9"/>
          <p:cNvSpPr>
            <a:spLocks noChangeArrowheads="1"/>
          </p:cNvSpPr>
          <p:nvPr/>
        </p:nvSpPr>
        <p:spPr bwMode="auto">
          <a:xfrm>
            <a:off x="4017963" y="4419600"/>
            <a:ext cx="4745037" cy="838200"/>
          </a:xfrm>
          <a:prstGeom prst="homePlate">
            <a:avLst>
              <a:gd name="adj" fmla="val 41183"/>
            </a:avLst>
          </a:prstGeom>
          <a:gradFill>
            <a:gsLst>
              <a:gs pos="0">
                <a:srgbClr val="800000"/>
              </a:gs>
              <a:gs pos="80000">
                <a:schemeClr val="accent2">
                  <a:shade val="93000"/>
                  <a:satMod val="130000"/>
                </a:schemeClr>
              </a:gs>
              <a:gs pos="100000">
                <a:schemeClr val="accent2">
                  <a:shade val="94000"/>
                  <a:satMod val="135000"/>
                </a:schemeClr>
              </a:gs>
            </a:gsLst>
          </a:gra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347663" indent="-231775">
              <a:lnSpc>
                <a:spcPts val="2300"/>
              </a:lnSpc>
              <a:buFontTx/>
              <a:buChar char="•"/>
              <a:defRPr/>
            </a:pPr>
            <a:r>
              <a:rPr lang="en-US" sz="1400" b="1" dirty="0" smtClean="0">
                <a:solidFill>
                  <a:schemeClr val="bg1"/>
                </a:solidFill>
              </a:rPr>
              <a:t>Market driven by 300 million plus middle income group</a:t>
            </a:r>
          </a:p>
          <a:p>
            <a:pPr marL="347663" indent="-231775">
              <a:lnSpc>
                <a:spcPts val="2300"/>
              </a:lnSpc>
              <a:buFontTx/>
              <a:buChar char="•"/>
              <a:defRPr/>
            </a:pPr>
            <a:r>
              <a:rPr lang="en-US" sz="1400" b="1" dirty="0" smtClean="0">
                <a:solidFill>
                  <a:schemeClr val="bg1"/>
                </a:solidFill>
              </a:rPr>
              <a:t>A market of more than a billion consumers</a:t>
            </a:r>
            <a:endParaRPr lang="en-US" sz="1400" b="1" dirty="0">
              <a:solidFill>
                <a:schemeClr val="bg1"/>
              </a:solidFill>
            </a:endParaRPr>
          </a:p>
        </p:txBody>
      </p:sp>
      <p:grpSp>
        <p:nvGrpSpPr>
          <p:cNvPr id="23" name="Group 22"/>
          <p:cNvGrpSpPr/>
          <p:nvPr/>
        </p:nvGrpSpPr>
        <p:grpSpPr>
          <a:xfrm>
            <a:off x="1447800" y="2559142"/>
            <a:ext cx="2414016" cy="565058"/>
            <a:chOff x="0" y="857355"/>
            <a:chExt cx="2414016" cy="565058"/>
          </a:xfrm>
        </p:grpSpPr>
        <p:sp>
          <p:nvSpPr>
            <p:cNvPr id="24" name="Rounded Rectangle 23"/>
            <p:cNvSpPr/>
            <p:nvPr/>
          </p:nvSpPr>
          <p:spPr>
            <a:xfrm>
              <a:off x="0" y="857355"/>
              <a:ext cx="2414016" cy="565058"/>
            </a:xfrm>
            <a:prstGeom prst="roundRect">
              <a:avLst/>
            </a:prstGeom>
            <a:gradFill rotWithShape="0">
              <a:gsLst>
                <a:gs pos="0">
                  <a:srgbClr val="FF9900"/>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sp>
        <p:sp>
          <p:nvSpPr>
            <p:cNvPr id="25" name="Rounded Rectangle 4"/>
            <p:cNvSpPr/>
            <p:nvPr/>
          </p:nvSpPr>
          <p:spPr>
            <a:xfrm>
              <a:off x="27584" y="884939"/>
              <a:ext cx="2358848" cy="509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bg1"/>
                  </a:solidFill>
                </a:rPr>
                <a:t>Impetus on </a:t>
              </a:r>
              <a:br>
                <a:rPr lang="en-US" sz="1300" b="1" kern="1200" dirty="0" smtClean="0">
                  <a:solidFill>
                    <a:schemeClr val="bg1"/>
                  </a:solidFill>
                </a:rPr>
              </a:br>
              <a:r>
                <a:rPr lang="en-US" sz="1300" b="1" kern="1200" dirty="0" smtClean="0">
                  <a:solidFill>
                    <a:schemeClr val="bg1"/>
                  </a:solidFill>
                </a:rPr>
                <a:t>Infrastructure Development </a:t>
              </a:r>
              <a:endParaRPr lang="en-US" sz="1300" kern="1200" dirty="0"/>
            </a:p>
          </p:txBody>
        </p:sp>
      </p:grpSp>
      <p:grpSp>
        <p:nvGrpSpPr>
          <p:cNvPr id="26" name="Group 25"/>
          <p:cNvGrpSpPr/>
          <p:nvPr/>
        </p:nvGrpSpPr>
        <p:grpSpPr>
          <a:xfrm>
            <a:off x="1447800" y="3518807"/>
            <a:ext cx="2414016" cy="595993"/>
            <a:chOff x="0" y="2211305"/>
            <a:chExt cx="2414016" cy="595993"/>
          </a:xfrm>
        </p:grpSpPr>
        <p:sp>
          <p:nvSpPr>
            <p:cNvPr id="27" name="Rounded Rectangle 26"/>
            <p:cNvSpPr/>
            <p:nvPr/>
          </p:nvSpPr>
          <p:spPr>
            <a:xfrm>
              <a:off x="0" y="2211305"/>
              <a:ext cx="2414016" cy="595993"/>
            </a:xfrm>
            <a:prstGeom prst="roundRect">
              <a:avLst/>
            </a:prstGeom>
            <a:gradFill rotWithShape="0">
              <a:gsLst>
                <a:gs pos="0">
                  <a:srgbClr val="800000"/>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28" name="Rounded Rectangle 4"/>
            <p:cNvSpPr/>
            <p:nvPr/>
          </p:nvSpPr>
          <p:spPr>
            <a:xfrm>
              <a:off x="29094" y="2240399"/>
              <a:ext cx="2355828" cy="5378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bg1"/>
                  </a:solidFill>
                </a:rPr>
                <a:t>Enabling Business </a:t>
              </a:r>
            </a:p>
            <a:p>
              <a:pPr lvl="0" algn="ctr" defTabSz="577850">
                <a:lnSpc>
                  <a:spcPct val="90000"/>
                </a:lnSpc>
                <a:spcBef>
                  <a:spcPct val="0"/>
                </a:spcBef>
                <a:spcAft>
                  <a:spcPct val="35000"/>
                </a:spcAft>
              </a:pPr>
              <a:r>
                <a:rPr lang="en-US" sz="1300" b="1" kern="1200" dirty="0" smtClean="0">
                  <a:solidFill>
                    <a:schemeClr val="bg1"/>
                  </a:solidFill>
                </a:rPr>
                <a:t>Environment</a:t>
              </a:r>
              <a:endParaRPr lang="en-US" sz="1300" kern="1200" dirty="0"/>
            </a:p>
          </p:txBody>
        </p:sp>
      </p:grpSp>
      <p:grpSp>
        <p:nvGrpSpPr>
          <p:cNvPr id="29" name="Group 28"/>
          <p:cNvGrpSpPr/>
          <p:nvPr/>
        </p:nvGrpSpPr>
        <p:grpSpPr>
          <a:xfrm>
            <a:off x="1447800" y="5562600"/>
            <a:ext cx="2414016" cy="555983"/>
            <a:chOff x="0" y="3110392"/>
            <a:chExt cx="2414016" cy="555983"/>
          </a:xfrm>
        </p:grpSpPr>
        <p:sp>
          <p:nvSpPr>
            <p:cNvPr id="30" name="Rounded Rectangle 29"/>
            <p:cNvSpPr/>
            <p:nvPr/>
          </p:nvSpPr>
          <p:spPr>
            <a:xfrm>
              <a:off x="0" y="3110392"/>
              <a:ext cx="2414016" cy="555983"/>
            </a:xfrm>
            <a:prstGeom prst="roundRect">
              <a:avLst/>
            </a:prstGeom>
            <a:gradFill rotWithShape="0">
              <a:gsLst>
                <a:gs pos="0">
                  <a:srgbClr val="800000"/>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31" name="Rounded Rectangle 4"/>
            <p:cNvSpPr/>
            <p:nvPr/>
          </p:nvSpPr>
          <p:spPr>
            <a:xfrm>
              <a:off x="27141" y="3164674"/>
              <a:ext cx="2359734" cy="5017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bg1"/>
                  </a:solidFill>
                </a:rPr>
                <a:t>Large and Growing </a:t>
              </a:r>
            </a:p>
            <a:p>
              <a:pPr lvl="0" algn="ctr" defTabSz="577850">
                <a:lnSpc>
                  <a:spcPct val="90000"/>
                </a:lnSpc>
                <a:spcBef>
                  <a:spcPct val="0"/>
                </a:spcBef>
                <a:spcAft>
                  <a:spcPct val="35000"/>
                </a:spcAft>
              </a:pPr>
              <a:r>
                <a:rPr lang="en-US" sz="1300" b="1" kern="1200" dirty="0" smtClean="0">
                  <a:solidFill>
                    <a:schemeClr val="bg1"/>
                  </a:solidFill>
                </a:rPr>
                <a:t>Talent Pool</a:t>
              </a:r>
              <a:endParaRPr lang="en-US" sz="1300" kern="1200" dirty="0"/>
            </a:p>
          </p:txBody>
        </p:sp>
      </p:grpSp>
      <p:grpSp>
        <p:nvGrpSpPr>
          <p:cNvPr id="32" name="Group 31"/>
          <p:cNvGrpSpPr/>
          <p:nvPr/>
        </p:nvGrpSpPr>
        <p:grpSpPr>
          <a:xfrm>
            <a:off x="1447800" y="4589541"/>
            <a:ext cx="2414016" cy="592059"/>
            <a:chOff x="0" y="3262006"/>
            <a:chExt cx="2414016" cy="592059"/>
          </a:xfrm>
        </p:grpSpPr>
        <p:sp>
          <p:nvSpPr>
            <p:cNvPr id="33" name="Rounded Rectangle 32"/>
            <p:cNvSpPr/>
            <p:nvPr/>
          </p:nvSpPr>
          <p:spPr>
            <a:xfrm>
              <a:off x="0" y="3262006"/>
              <a:ext cx="2414016" cy="592059"/>
            </a:xfrm>
            <a:prstGeom prst="roundRect">
              <a:avLst/>
            </a:prstGeom>
            <a:gradFill rotWithShape="0">
              <a:gsLst>
                <a:gs pos="0">
                  <a:srgbClr val="FF9900"/>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sp>
        <p:sp>
          <p:nvSpPr>
            <p:cNvPr id="34" name="Rounded Rectangle 4"/>
            <p:cNvSpPr/>
            <p:nvPr/>
          </p:nvSpPr>
          <p:spPr>
            <a:xfrm>
              <a:off x="28902" y="3290908"/>
              <a:ext cx="2356212" cy="5342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rPr>
                <a:t>Strong Market </a:t>
              </a:r>
            </a:p>
            <a:p>
              <a:pPr lvl="0" algn="ctr" defTabSz="622300">
                <a:lnSpc>
                  <a:spcPct val="90000"/>
                </a:lnSpc>
                <a:spcBef>
                  <a:spcPct val="0"/>
                </a:spcBef>
                <a:spcAft>
                  <a:spcPct val="35000"/>
                </a:spcAft>
              </a:pPr>
              <a:r>
                <a:rPr lang="en-US" sz="1400" b="1" kern="1200" dirty="0" smtClean="0">
                  <a:solidFill>
                    <a:schemeClr val="bg1"/>
                  </a:solidFill>
                </a:rPr>
                <a:t>Fundamentals</a:t>
              </a:r>
              <a:endParaRPr lang="en-US" sz="1400" kern="1200" dirty="0"/>
            </a:p>
          </p:txBody>
        </p:sp>
      </p:grpSp>
      <p:grpSp>
        <p:nvGrpSpPr>
          <p:cNvPr id="35" name="Group 34"/>
          <p:cNvGrpSpPr/>
          <p:nvPr/>
        </p:nvGrpSpPr>
        <p:grpSpPr>
          <a:xfrm>
            <a:off x="1447800" y="1676400"/>
            <a:ext cx="2414016" cy="574912"/>
            <a:chOff x="0" y="0"/>
            <a:chExt cx="2414016" cy="574912"/>
          </a:xfrm>
        </p:grpSpPr>
        <p:sp>
          <p:nvSpPr>
            <p:cNvPr id="36" name="Rounded Rectangle 35"/>
            <p:cNvSpPr/>
            <p:nvPr/>
          </p:nvSpPr>
          <p:spPr>
            <a:xfrm>
              <a:off x="0" y="0"/>
              <a:ext cx="2414016" cy="574912"/>
            </a:xfrm>
            <a:prstGeom prst="roundRect">
              <a:avLst/>
            </a:prstGeom>
            <a:gradFill rotWithShape="0">
              <a:gsLst>
                <a:gs pos="0">
                  <a:srgbClr val="800000"/>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a:ln w="19050"/>
          </p:spPr>
          <p:style>
            <a:lnRef idx="0">
              <a:scrgbClr r="0" g="0" b="0"/>
            </a:lnRef>
            <a:fillRef idx="3">
              <a:scrgbClr r="0" g="0" b="0"/>
            </a:fillRef>
            <a:effectRef idx="3">
              <a:schemeClr val="accent2">
                <a:hueOff val="0"/>
                <a:satOff val="0"/>
                <a:lumOff val="0"/>
                <a:alphaOff val="0"/>
              </a:schemeClr>
            </a:effectRef>
            <a:fontRef idx="minor">
              <a:schemeClr val="lt1"/>
            </a:fontRef>
          </p:style>
        </p:sp>
        <p:sp>
          <p:nvSpPr>
            <p:cNvPr id="37" name="Rounded Rectangle 4"/>
            <p:cNvSpPr/>
            <p:nvPr/>
          </p:nvSpPr>
          <p:spPr>
            <a:xfrm>
              <a:off x="28065" y="28065"/>
              <a:ext cx="2357886" cy="5187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rPr>
                <a:t>Growing Economy</a:t>
              </a:r>
              <a:endParaRPr lang="en-US" sz="1600" kern="1200" dirty="0"/>
            </a:p>
          </p:txBody>
        </p:sp>
      </p:gr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0-#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8"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1000" fill="hold"/>
                                        <p:tgtEl>
                                          <p:spTgt spid="32"/>
                                        </p:tgtEl>
                                        <p:attrNameLst>
                                          <p:attrName>ppt_x</p:attrName>
                                        </p:attrNameLst>
                                      </p:cBhvr>
                                      <p:tavLst>
                                        <p:tav tm="0">
                                          <p:val>
                                            <p:strVal val="0-#ppt_w/2"/>
                                          </p:val>
                                        </p:tav>
                                        <p:tav tm="100000">
                                          <p:val>
                                            <p:strVal val="#ppt_x"/>
                                          </p:val>
                                        </p:tav>
                                      </p:tavLst>
                                    </p:anim>
                                    <p:anim calcmode="lin" valueType="num">
                                      <p:cBhvr additive="base">
                                        <p:cTn id="38" dur="1000" fill="hold"/>
                                        <p:tgtEl>
                                          <p:spTgt spid="32"/>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1000" fill="hold"/>
                                        <p:tgtEl>
                                          <p:spTgt spid="17"/>
                                        </p:tgtEl>
                                        <p:attrNameLst>
                                          <p:attrName>ppt_x</p:attrName>
                                        </p:attrNameLst>
                                      </p:cBhvr>
                                      <p:tavLst>
                                        <p:tav tm="0">
                                          <p:val>
                                            <p:strVal val="#ppt_x"/>
                                          </p:val>
                                        </p:tav>
                                        <p:tav tm="100000">
                                          <p:val>
                                            <p:strVal val="#ppt_x"/>
                                          </p:val>
                                        </p:tav>
                                      </p:tavLst>
                                    </p:anim>
                                    <p:anim calcmode="lin" valueType="num">
                                      <p:cBhvr additive="base">
                                        <p:cTn id="43" dur="100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8000"/>
                            </p:stCondLst>
                            <p:childTnLst>
                              <p:par>
                                <p:cTn id="45" presetID="2" presetClass="entr" presetSubtype="8"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fill="hold"/>
                                        <p:tgtEl>
                                          <p:spTgt spid="29"/>
                                        </p:tgtEl>
                                        <p:attrNameLst>
                                          <p:attrName>ppt_x</p:attrName>
                                        </p:attrNameLst>
                                      </p:cBhvr>
                                      <p:tavLst>
                                        <p:tav tm="0">
                                          <p:val>
                                            <p:strVal val="0-#ppt_w/2"/>
                                          </p:val>
                                        </p:tav>
                                        <p:tav tm="100000">
                                          <p:val>
                                            <p:strVal val="#ppt_x"/>
                                          </p:val>
                                        </p:tav>
                                      </p:tavLst>
                                    </p:anim>
                                    <p:anim calcmode="lin" valueType="num">
                                      <p:cBhvr additive="base">
                                        <p:cTn id="48" dur="1000" fill="hold"/>
                                        <p:tgtEl>
                                          <p:spTgt spid="29"/>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ID="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2000" fill="hold"/>
                                        <p:tgtEl>
                                          <p:spTgt spid="14"/>
                                        </p:tgtEl>
                                        <p:attrNameLst>
                                          <p:attrName>ppt_x</p:attrName>
                                        </p:attrNameLst>
                                      </p:cBhvr>
                                      <p:tavLst>
                                        <p:tav tm="0">
                                          <p:val>
                                            <p:strVal val="#ppt_x"/>
                                          </p:val>
                                        </p:tav>
                                        <p:tav tm="100000">
                                          <p:val>
                                            <p:strVal val="#ppt_x"/>
                                          </p:val>
                                        </p:tav>
                                      </p:tavLst>
                                    </p:anim>
                                    <p:anim calcmode="lin" valueType="num">
                                      <p:cBhvr additive="base">
                                        <p:cTn id="53" dur="2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6" name="Rectangle 4"/>
          <p:cNvSpPr txBox="1">
            <a:spLocks noChangeArrowheads="1"/>
          </p:cNvSpPr>
          <p:nvPr/>
        </p:nvSpPr>
        <p:spPr bwMode="auto">
          <a:xfrm>
            <a:off x="914400" y="1066800"/>
            <a:ext cx="6858000" cy="1676400"/>
          </a:xfrm>
          <a:prstGeom prst="rect">
            <a:avLst/>
          </a:prstGeom>
          <a:noFill/>
          <a:ln w="9525">
            <a:noFill/>
            <a:miter lim="800000"/>
            <a:headEnd/>
            <a:tailEnd/>
          </a:ln>
        </p:spPr>
        <p:txBody>
          <a:bodyPr/>
          <a:lstStyle/>
          <a:p>
            <a:pPr>
              <a:defRPr/>
            </a:pPr>
            <a:r>
              <a:rPr lang="en-US" sz="1600" dirty="0" err="1">
                <a:latin typeface="+mj-lt"/>
              </a:rPr>
              <a:t>Sanand</a:t>
            </a:r>
            <a:r>
              <a:rPr lang="en-US" sz="1600" dirty="0">
                <a:latin typeface="+mj-lt"/>
              </a:rPr>
              <a:t> has been declared as a Satellite Town of </a:t>
            </a:r>
            <a:r>
              <a:rPr lang="en-US" sz="1600" dirty="0" err="1">
                <a:latin typeface="+mj-lt"/>
              </a:rPr>
              <a:t>Ahmedabad</a:t>
            </a:r>
            <a:r>
              <a:rPr lang="en-US" sz="1600" dirty="0">
                <a:latin typeface="+mj-lt"/>
              </a:rPr>
              <a:t>, in December 2009 </a:t>
            </a:r>
          </a:p>
          <a:p>
            <a:pPr>
              <a:defRPr/>
            </a:pPr>
            <a:r>
              <a:rPr lang="en-US" sz="1600" dirty="0">
                <a:latin typeface="+mj-lt"/>
              </a:rPr>
              <a:t>The concept of satellite town has been emerged to help the metropolitan city in solving the human settlement and absorbs its industrial growth which put enormous pressure on infrastructure and service delivery of metropolitan city.</a:t>
            </a:r>
          </a:p>
          <a:p>
            <a:pPr>
              <a:defRPr/>
            </a:pPr>
            <a:endParaRPr lang="en-US" sz="1600" b="1" dirty="0"/>
          </a:p>
          <a:p>
            <a:pPr>
              <a:defRPr/>
            </a:pPr>
            <a:r>
              <a:rPr lang="en-US" sz="1600" b="1" dirty="0"/>
              <a:t>Auto Hub: </a:t>
            </a:r>
            <a:r>
              <a:rPr lang="en-US" sz="1600" kern="0" dirty="0" err="1"/>
              <a:t>Sanand</a:t>
            </a:r>
            <a:r>
              <a:rPr lang="en-US" sz="1600" kern="0" dirty="0"/>
              <a:t> is developing as India's largest auto hub with auto companies like Tata Motors, Ford, Peugeot, HAL, Hitachi etc. Very close to </a:t>
            </a:r>
            <a:r>
              <a:rPr lang="en-US" sz="1600" kern="0" dirty="0" err="1"/>
              <a:t>Ahmedabad</a:t>
            </a:r>
            <a:r>
              <a:rPr lang="en-US" sz="1600" kern="0" dirty="0"/>
              <a:t> the financial capital of Gujarat, and well connected with Highways and Railways.</a:t>
            </a:r>
          </a:p>
          <a:p>
            <a:pPr>
              <a:defRPr/>
            </a:pPr>
            <a:endParaRPr lang="en-US" sz="1600" b="1" i="1" kern="0" dirty="0"/>
          </a:p>
          <a:p>
            <a:pPr>
              <a:defRPr/>
            </a:pPr>
            <a:r>
              <a:rPr lang="en-US" sz="1600" b="1" i="1" dirty="0"/>
              <a:t>Population growth of </a:t>
            </a:r>
            <a:r>
              <a:rPr lang="en-US" sz="1600" b="1" i="1" dirty="0" err="1"/>
              <a:t>Sanand</a:t>
            </a:r>
            <a:r>
              <a:rPr lang="en-US" sz="1600" b="1" i="1" dirty="0"/>
              <a:t> : </a:t>
            </a:r>
          </a:p>
          <a:p>
            <a:pPr>
              <a:defRPr/>
            </a:pPr>
            <a:r>
              <a:rPr lang="en-US" sz="1600" b="1" i="1" dirty="0"/>
              <a:t>     Year	Population</a:t>
            </a:r>
          </a:p>
          <a:p>
            <a:pPr marL="230188">
              <a:spcBef>
                <a:spcPct val="20000"/>
              </a:spcBef>
              <a:defRPr/>
            </a:pPr>
            <a:r>
              <a:rPr lang="en-US" sz="1600" i="1" kern="0" dirty="0"/>
              <a:t>1991 	25674</a:t>
            </a:r>
          </a:p>
          <a:p>
            <a:pPr marL="230188">
              <a:spcBef>
                <a:spcPct val="20000"/>
              </a:spcBef>
              <a:defRPr/>
            </a:pPr>
            <a:r>
              <a:rPr lang="en-US" sz="1600" i="1" kern="0" dirty="0"/>
              <a:t>2014 	65160</a:t>
            </a:r>
          </a:p>
          <a:p>
            <a:pPr>
              <a:defRPr/>
            </a:pPr>
            <a:endParaRPr lang="en-US" sz="1600" kern="0" dirty="0"/>
          </a:p>
          <a:p>
            <a:pPr>
              <a:defRPr/>
            </a:pPr>
            <a:endParaRPr lang="en-US" sz="1600" b="1" dirty="0"/>
          </a:p>
        </p:txBody>
      </p:sp>
      <p:pic>
        <p:nvPicPr>
          <p:cNvPr id="9" name="Picture 8" descr="brand-image.png"/>
          <p:cNvPicPr>
            <a:picLocks noChangeAspect="1"/>
          </p:cNvPicPr>
          <p:nvPr/>
        </p:nvPicPr>
        <p:blipFill>
          <a:blip r:embed="rId3"/>
          <a:stretch>
            <a:fillRect/>
          </a:stretch>
        </p:blipFill>
        <p:spPr>
          <a:xfrm>
            <a:off x="3507584" y="3048001"/>
            <a:ext cx="4569616" cy="1752600"/>
          </a:xfrm>
          <a:prstGeom prst="rect">
            <a:avLst/>
          </a:prstGeom>
          <a:ln>
            <a:noFill/>
          </a:ln>
          <a:effectLst>
            <a:softEdge rad="112500"/>
          </a:effectLst>
        </p:spPr>
      </p:pic>
      <p:sp>
        <p:nvSpPr>
          <p:cNvPr id="10" name="Rectangle 4"/>
          <p:cNvSpPr txBox="1">
            <a:spLocks noChangeArrowheads="1"/>
          </p:cNvSpPr>
          <p:nvPr/>
        </p:nvSpPr>
        <p:spPr bwMode="auto">
          <a:xfrm>
            <a:off x="914400" y="4495800"/>
            <a:ext cx="7239000" cy="558325"/>
          </a:xfrm>
          <a:prstGeom prst="rect">
            <a:avLst/>
          </a:prstGeom>
          <a:noFill/>
          <a:ln w="9525">
            <a:noFill/>
            <a:miter lim="800000"/>
            <a:headEnd/>
            <a:tailEnd/>
          </a:ln>
        </p:spPr>
        <p:txBody>
          <a:bodyPr/>
          <a:lstStyle/>
          <a:p>
            <a:pPr algn="just">
              <a:defRPr/>
            </a:pPr>
            <a:r>
              <a:rPr lang="en-US" sz="1600" b="1" dirty="0"/>
              <a:t>Real Estate : </a:t>
            </a:r>
          </a:p>
          <a:p>
            <a:pPr algn="just">
              <a:defRPr/>
            </a:pPr>
            <a:r>
              <a:rPr lang="en-US" sz="1600" dirty="0"/>
              <a:t>There has been tremendous growth of Real estate sector in that area. There have been thousand of flats delivered. All the leading banks are available. Malls and shopping complex are also available.</a:t>
            </a:r>
          </a:p>
        </p:txBody>
      </p:sp>
      <p:sp>
        <p:nvSpPr>
          <p:cNvPr id="11" name="Rectangle 3"/>
          <p:cNvSpPr>
            <a:spLocks noChangeArrowheads="1"/>
          </p:cNvSpPr>
          <p:nvPr/>
        </p:nvSpPr>
        <p:spPr bwMode="auto">
          <a:xfrm>
            <a:off x="1066800" y="5638800"/>
            <a:ext cx="7010400" cy="5334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nSpc>
                <a:spcPts val="2900"/>
              </a:lnSpc>
              <a:spcBef>
                <a:spcPct val="20000"/>
              </a:spcBef>
            </a:pPr>
            <a:r>
              <a:rPr lang="en-US" sz="1500" b="1" dirty="0" err="1" smtClean="0"/>
              <a:t>Sanand</a:t>
            </a:r>
            <a:r>
              <a:rPr lang="en-US" sz="1500" b="1" dirty="0" smtClean="0"/>
              <a:t> comes under AUDA (</a:t>
            </a:r>
            <a:r>
              <a:rPr lang="en-US" sz="1500" b="1" dirty="0" err="1" smtClean="0"/>
              <a:t>Ahmedabad</a:t>
            </a:r>
            <a:r>
              <a:rPr lang="en-US" sz="1500" b="1" dirty="0" smtClean="0"/>
              <a:t> Urban Development Authority) jurisdiction</a:t>
            </a:r>
            <a:endParaRPr lang="en-US" sz="1500" b="1" dirty="0"/>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20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additive="base">
                                        <p:cTn id="10"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1" dur="2000" fill="hold"/>
                                        <p:tgtEl>
                                          <p:spTgt spid="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6">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 calcmode="lin" valueType="num">
                                      <p:cBhvr additive="base">
                                        <p:cTn id="18"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6">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 calcmode="lin" valueType="num">
                                      <p:cBhvr additive="base">
                                        <p:cTn id="22"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6">
                                            <p:txEl>
                                              <p:pRg st="5" end="5"/>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 calcmode="lin" valueType="num">
                                      <p:cBhvr additive="base">
                                        <p:cTn id="26"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6">
                                            <p:txEl>
                                              <p:pRg st="6" end="6"/>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 calcmode="lin" valueType="num">
                                      <p:cBhvr additive="base">
                                        <p:cTn id="30" dur="20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6">
                                            <p:txEl>
                                              <p:pRg st="7" end="7"/>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 calcmode="lin" valueType="num">
                                      <p:cBhvr additive="base">
                                        <p:cTn id="34" dur="20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6">
                                            <p:txEl>
                                              <p:pRg st="8" end="8"/>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additive="base">
                                        <p:cTn id="38" dur="2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10">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 calcmode="lin" valueType="num">
                                      <p:cBhvr additive="base">
                                        <p:cTn id="42" dur="20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presetID="21" presetClass="entr" presetSubtype="8"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heel(8)">
                                      <p:cBhvr>
                                        <p:cTn id="47" dur="2000"/>
                                        <p:tgtEl>
                                          <p:spTgt spid="9"/>
                                        </p:tgtEl>
                                      </p:cBhvr>
                                    </p:animEffect>
                                  </p:childTnLst>
                                </p:cTn>
                              </p:par>
                              <p:par>
                                <p:cTn id="48" presetID="22" presetClass="entr" presetSubtype="8" fill="hold" grpId="2"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10" grpId="0" build="allAtOnce"/>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ta-car.png"/>
          <p:cNvPicPr>
            <a:picLocks noChangeAspect="1"/>
          </p:cNvPicPr>
          <p:nvPr/>
        </p:nvPicPr>
        <p:blipFill>
          <a:blip r:embed="rId2"/>
          <a:stretch>
            <a:fillRect/>
          </a:stretch>
        </p:blipFill>
        <p:spPr>
          <a:xfrm>
            <a:off x="0" y="0"/>
            <a:ext cx="9144000" cy="6858000"/>
          </a:xfrm>
          <a:prstGeom prst="rect">
            <a:avLst/>
          </a:prstGeom>
        </p:spPr>
      </p:pic>
      <p:pic>
        <p:nvPicPr>
          <p:cNvPr id="15" name="Picture 14" descr="1375811823.png"/>
          <p:cNvPicPr>
            <a:picLocks noChangeAspect="1"/>
          </p:cNvPicPr>
          <p:nvPr/>
        </p:nvPicPr>
        <p:blipFill>
          <a:blip r:embed="rId3"/>
          <a:stretch>
            <a:fillRect/>
          </a:stretch>
        </p:blipFill>
        <p:spPr>
          <a:xfrm>
            <a:off x="1524000" y="4648200"/>
            <a:ext cx="3124200" cy="161458"/>
          </a:xfrm>
          <a:prstGeom prst="rect">
            <a:avLst/>
          </a:prstGeom>
        </p:spPr>
      </p:pic>
      <p:pic>
        <p:nvPicPr>
          <p:cNvPr id="16" name="Picture 15" descr="tata-nano.png"/>
          <p:cNvPicPr>
            <a:picLocks noChangeAspect="1"/>
          </p:cNvPicPr>
          <p:nvPr/>
        </p:nvPicPr>
        <p:blipFill>
          <a:blip r:embed="rId4"/>
          <a:stretch>
            <a:fillRect/>
          </a:stretch>
        </p:blipFill>
        <p:spPr>
          <a:xfrm>
            <a:off x="838200" y="1981200"/>
            <a:ext cx="4410075" cy="1880482"/>
          </a:xfrm>
          <a:prstGeom prst="rect">
            <a:avLst/>
          </a:prstGeom>
        </p:spPr>
      </p:pic>
      <p:pic>
        <p:nvPicPr>
          <p:cNvPr id="17" name="Picture 16" descr="GIFTCITY copy.png"/>
          <p:cNvPicPr>
            <a:picLocks noChangeAspect="1"/>
          </p:cNvPicPr>
          <p:nvPr/>
        </p:nvPicPr>
        <p:blipFill>
          <a:blip r:embed="rId5"/>
          <a:stretch>
            <a:fillRect/>
          </a:stretch>
        </p:blipFill>
        <p:spPr>
          <a:xfrm>
            <a:off x="1295400" y="3962400"/>
            <a:ext cx="3505200" cy="751081"/>
          </a:xfrm>
          <a:prstGeom prst="rect">
            <a:avLst/>
          </a:prstGeom>
        </p:spPr>
      </p:pic>
      <p:sp>
        <p:nvSpPr>
          <p:cNvPr id="19" name="Text Box 7"/>
          <p:cNvSpPr txBox="1">
            <a:spLocks noChangeArrowheads="1"/>
          </p:cNvSpPr>
          <p:nvPr/>
        </p:nvSpPr>
        <p:spPr bwMode="auto">
          <a:xfrm>
            <a:off x="228600" y="5029200"/>
            <a:ext cx="5334000" cy="369332"/>
          </a:xfrm>
          <a:prstGeom prst="rect">
            <a:avLst/>
          </a:prstGeom>
          <a:noFill/>
          <a:ln w="9525" algn="ctr">
            <a:noFill/>
            <a:miter lim="800000"/>
            <a:headEnd/>
            <a:tailEnd/>
          </a:ln>
        </p:spPr>
        <p:txBody>
          <a:bodyPr>
            <a:spAutoFit/>
          </a:bodyPr>
          <a:lstStyle/>
          <a:p>
            <a:pPr algn="ctr"/>
            <a:r>
              <a:rPr lang="en-US" b="1" dirty="0" smtClean="0"/>
              <a:t>37 </a:t>
            </a:r>
            <a:r>
              <a:rPr lang="en-US" b="1" dirty="0" err="1" smtClean="0"/>
              <a:t>kms</a:t>
            </a:r>
            <a:r>
              <a:rPr lang="en-US" b="1" dirty="0" smtClean="0"/>
              <a:t> </a:t>
            </a:r>
            <a:r>
              <a:rPr lang="en-US" b="1" dirty="0"/>
              <a:t>from Royal Woods</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2000"/>
                                        <p:tgtEl>
                                          <p:spTgt spid="17"/>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left)">
                                      <p:cBhvr>
                                        <p:cTn id="17" dur="2000"/>
                                        <p:tgtEl>
                                          <p:spTgt spid="19">
                                            <p:txEl>
                                              <p:pRg st="0" end="0"/>
                                            </p:txEl>
                                          </p:spTgt>
                                        </p:tgtEl>
                                      </p:cBhvr>
                                    </p:animEffect>
                                  </p:childTnLst>
                                </p:cTn>
                              </p:par>
                              <p:par>
                                <p:cTn id="18" presetID="3" presetClass="emph" presetSubtype="2" accel="50000" decel="50000" fill="hold" grpId="1" nodeType="withEffect">
                                  <p:stCondLst>
                                    <p:cond delay="0"/>
                                  </p:stCondLst>
                                  <p:childTnLst>
                                    <p:animClr clrSpc="rgb" dir="cw">
                                      <p:cBhvr override="childStyle">
                                        <p:cTn id="19" dur="5000" fill="hold"/>
                                        <p:tgtEl>
                                          <p:spTgt spid="19">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19">
                                            <p:txEl>
                                              <p:pRg st="0" end="0"/>
                                            </p:txEl>
                                          </p:spTgt>
                                        </p:tgtEl>
                                        <p:attrNameLst>
                                          <p:attrName>ppt_c</p:attrName>
                                        </p:attrNameLst>
                                      </p:cBhvr>
                                      <p:to>
                                        <a:schemeClr val="bg1"/>
                                      </p:to>
                                    </p:animClr>
                                  </p:subTnLst>
                                </p:cTn>
                              </p:par>
                            </p:childTnLst>
                          </p:cTn>
                        </p:par>
                        <p:par>
                          <p:cTn id="20" fill="hold">
                            <p:stCondLst>
                              <p:cond delay="7000"/>
                            </p:stCondLst>
                            <p:childTnLst>
                              <p:par>
                                <p:cTn id="21" presetID="18" presetClass="emph" presetSubtype="0" fill="hold" grpId="2" nodeType="afterEffect">
                                  <p:stCondLst>
                                    <p:cond delay="0"/>
                                  </p:stCondLst>
                                  <p:childTnLst>
                                    <p:set>
                                      <p:cBhvr override="childStyle">
                                        <p:cTn id="22" dur="8000" fill="hold"/>
                                        <p:tgtEl>
                                          <p:spTgt spid="19">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rev="1"/>
      <p:bldP spid="19" grpId="1" build="allAtOnce"/>
      <p:bldP spid="19" grpId="2"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7" name="Rectangle 4"/>
          <p:cNvSpPr txBox="1">
            <a:spLocks noChangeArrowheads="1"/>
          </p:cNvSpPr>
          <p:nvPr/>
        </p:nvSpPr>
        <p:spPr>
          <a:xfrm>
            <a:off x="685800" y="1219200"/>
            <a:ext cx="5181600" cy="1828800"/>
          </a:xfrm>
          <a:prstGeom prst="rect">
            <a:avLst/>
          </a:prstGeom>
        </p:spPr>
        <p:txBody>
          <a:bodyPr vert="horz" lIns="91440" tIns="45720" rIns="91440" bIns="45720" rtlCol="0">
            <a:normAutofit/>
          </a:bodyPr>
          <a:lstStyle/>
          <a:p>
            <a:pPr marL="230188" marR="0" lvl="0" indent="0" defTabSz="914400" rtl="0" eaLnBrk="1" fontAlgn="auto" latinLnBrk="0" hangingPunct="1">
              <a:lnSpc>
                <a:spcPts val="2800"/>
              </a:lnSpc>
              <a:spcBef>
                <a:spcPct val="20000"/>
              </a:spcBef>
              <a:spcAft>
                <a:spcPts val="0"/>
              </a:spcAft>
              <a:buClrTx/>
              <a:buSzTx/>
              <a:buFontTx/>
              <a:buNone/>
              <a:tabLst/>
              <a:defRPr/>
            </a:pPr>
            <a:r>
              <a:rPr kumimoji="0" lang="en-US" i="0" u="none" strike="noStrike" kern="1200" cap="none" spc="0" normalizeH="0" baseline="0" noProof="0" dirty="0" smtClean="0">
                <a:ln>
                  <a:noFill/>
                </a:ln>
                <a:effectLst/>
                <a:uLnTx/>
                <a:uFillTx/>
                <a:latin typeface="+mj-lt"/>
              </a:rPr>
              <a:t>After a controversial stay in West Bengal, </a:t>
            </a:r>
            <a:r>
              <a:rPr kumimoji="0" lang="en-US" i="0" u="none" strike="noStrike" kern="1200" cap="none" spc="0" normalizeH="0" baseline="0" noProof="0" dirty="0" err="1" smtClean="0">
                <a:ln>
                  <a:noFill/>
                </a:ln>
                <a:effectLst/>
                <a:uLnTx/>
                <a:uFillTx/>
                <a:latin typeface="+mj-lt"/>
              </a:rPr>
              <a:t>Tatas</a:t>
            </a:r>
            <a:r>
              <a:rPr kumimoji="0" lang="en-US" i="0" u="none" strike="noStrike" kern="1200" cap="none" spc="0" normalizeH="0" baseline="0" noProof="0" dirty="0" smtClean="0">
                <a:ln>
                  <a:noFill/>
                </a:ln>
                <a:effectLst/>
                <a:uLnTx/>
                <a:uFillTx/>
                <a:latin typeface="+mj-lt"/>
              </a:rPr>
              <a:t> shifted their Rs 1-lakh car </a:t>
            </a:r>
            <a:r>
              <a:rPr kumimoji="0" lang="en-US" i="0" u="none" strike="noStrike" kern="1200" cap="none" spc="0" normalizeH="0" baseline="0" noProof="0" dirty="0" err="1" smtClean="0">
                <a:ln>
                  <a:noFill/>
                </a:ln>
                <a:effectLst/>
                <a:uLnTx/>
                <a:uFillTx/>
                <a:latin typeface="+mj-lt"/>
              </a:rPr>
              <a:t>Nano</a:t>
            </a:r>
            <a:r>
              <a:rPr kumimoji="0" lang="en-US" i="0" u="none" strike="noStrike" kern="1200" cap="none" spc="0" normalizeH="0" baseline="0" noProof="0" dirty="0" smtClean="0">
                <a:ln>
                  <a:noFill/>
                </a:ln>
                <a:effectLst/>
                <a:uLnTx/>
                <a:uFillTx/>
                <a:latin typeface="+mj-lt"/>
              </a:rPr>
              <a:t> project to </a:t>
            </a:r>
            <a:r>
              <a:rPr kumimoji="0" lang="en-US" i="0" u="none" strike="noStrike" kern="1200" cap="none" spc="0" normalizeH="0" baseline="0" noProof="0" dirty="0" err="1" smtClean="0">
                <a:ln>
                  <a:noFill/>
                </a:ln>
                <a:effectLst/>
                <a:uLnTx/>
                <a:uFillTx/>
                <a:latin typeface="+mj-lt"/>
              </a:rPr>
              <a:t>Sanand</a:t>
            </a:r>
            <a:r>
              <a:rPr kumimoji="0" lang="en-US" i="0" u="none" strike="noStrike" kern="1200" cap="none" spc="0" normalizeH="0" baseline="0" noProof="0" dirty="0" smtClean="0">
                <a:ln>
                  <a:noFill/>
                </a:ln>
                <a:effectLst/>
                <a:uLnTx/>
                <a:uFillTx/>
                <a:latin typeface="+mj-lt"/>
              </a:rPr>
              <a:t> near </a:t>
            </a:r>
            <a:r>
              <a:rPr kumimoji="0" lang="en-US" i="0" u="none" strike="noStrike" kern="1200" cap="none" spc="0" normalizeH="0" baseline="0" noProof="0" dirty="0" err="1" smtClean="0">
                <a:ln>
                  <a:noFill/>
                </a:ln>
                <a:effectLst/>
                <a:uLnTx/>
                <a:uFillTx/>
                <a:latin typeface="+mj-lt"/>
              </a:rPr>
              <a:t>Ahmedabad</a:t>
            </a:r>
            <a:r>
              <a:rPr kumimoji="0" lang="en-US" i="0" u="none" strike="noStrike" kern="1200" cap="none" spc="0" normalizeH="0" baseline="0" noProof="0" dirty="0" smtClean="0">
                <a:ln>
                  <a:noFill/>
                </a:ln>
                <a:effectLst/>
                <a:uLnTx/>
                <a:uFillTx/>
                <a:latin typeface="+mj-lt"/>
              </a:rPr>
              <a:t> at an investment of Rs 2,000 </a:t>
            </a:r>
            <a:r>
              <a:rPr kumimoji="0" lang="en-US" i="0" u="none" strike="noStrike" kern="1200" cap="none" spc="0" normalizeH="0" baseline="0" noProof="0" dirty="0" err="1" smtClean="0">
                <a:ln>
                  <a:noFill/>
                </a:ln>
                <a:effectLst/>
                <a:uLnTx/>
                <a:uFillTx/>
                <a:latin typeface="+mj-lt"/>
              </a:rPr>
              <a:t>crore</a:t>
            </a:r>
            <a:r>
              <a:rPr kumimoji="0" lang="en-US" i="0" u="none" strike="noStrike" kern="1200" cap="none" spc="0" normalizeH="0" baseline="0" noProof="0" dirty="0" smtClean="0">
                <a:ln>
                  <a:noFill/>
                </a:ln>
                <a:effectLst/>
                <a:uLnTx/>
                <a:uFillTx/>
                <a:latin typeface="+mj-lt"/>
              </a:rPr>
              <a:t> (Rs 20 billion).</a:t>
            </a:r>
          </a:p>
          <a:p>
            <a:pPr marL="230188" marR="0" lvl="0" indent="0" defTabSz="914400" rtl="0" eaLnBrk="1" fontAlgn="auto" latinLnBrk="0" hangingPunct="1">
              <a:lnSpc>
                <a:spcPts val="2800"/>
              </a:lnSpc>
              <a:spcBef>
                <a:spcPct val="20000"/>
              </a:spcBef>
              <a:spcAft>
                <a:spcPts val="0"/>
              </a:spcAft>
              <a:buClrTx/>
              <a:buSzTx/>
              <a:buFontTx/>
              <a:buNone/>
              <a:tabLst/>
              <a:defRPr/>
            </a:pPr>
            <a:endParaRPr kumimoji="0" lang="en-US" i="0" u="none" strike="noStrike" kern="1200" cap="none" spc="0" normalizeH="0" baseline="0" noProof="0" dirty="0" smtClean="0">
              <a:ln>
                <a:noFill/>
              </a:ln>
              <a:effectLst/>
              <a:uLnTx/>
              <a:uFillTx/>
              <a:latin typeface="+mn-lt"/>
              <a:ea typeface="+mn-ea"/>
              <a:cs typeface="+mn-cs"/>
            </a:endParaRPr>
          </a:p>
        </p:txBody>
      </p:sp>
      <p:sp>
        <p:nvSpPr>
          <p:cNvPr id="8" name="Rectangle 8"/>
          <p:cNvSpPr>
            <a:spLocks noChangeArrowheads="1"/>
          </p:cNvSpPr>
          <p:nvPr/>
        </p:nvSpPr>
        <p:spPr bwMode="auto">
          <a:xfrm>
            <a:off x="609600" y="2743200"/>
            <a:ext cx="7539038" cy="1752600"/>
          </a:xfrm>
          <a:prstGeom prst="rect">
            <a:avLst/>
          </a:prstGeom>
          <a:noFill/>
          <a:ln w="9525">
            <a:noFill/>
            <a:miter lim="800000"/>
            <a:headEnd/>
            <a:tailEnd/>
          </a:ln>
        </p:spPr>
        <p:txBody>
          <a:bodyPr/>
          <a:lstStyle/>
          <a:p>
            <a:pPr marL="230188">
              <a:lnSpc>
                <a:spcPts val="2800"/>
              </a:lnSpc>
              <a:spcBef>
                <a:spcPct val="20000"/>
              </a:spcBef>
            </a:pPr>
            <a:r>
              <a:rPr lang="en-US" dirty="0"/>
              <a:t>The Tata </a:t>
            </a:r>
            <a:r>
              <a:rPr lang="en-US" dirty="0" err="1"/>
              <a:t>Nano</a:t>
            </a:r>
            <a:r>
              <a:rPr lang="en-US" dirty="0"/>
              <a:t> project is estimated to provide 10,000 additional jobs in the state. Also big and established players in automobile sector in Gujarat have announced to relocate / make new plants near </a:t>
            </a:r>
            <a:r>
              <a:rPr lang="en-US" dirty="0" err="1"/>
              <a:t>Sanand</a:t>
            </a:r>
            <a:r>
              <a:rPr lang="en-US" dirty="0"/>
              <a:t> to decrease delivery lead-time. This means more jobs and need to build housing colonies near </a:t>
            </a:r>
            <a:r>
              <a:rPr lang="en-US" dirty="0" err="1"/>
              <a:t>Sanand</a:t>
            </a:r>
            <a:r>
              <a:rPr lang="en-US" dirty="0"/>
              <a:t> and outskirts of </a:t>
            </a:r>
            <a:r>
              <a:rPr lang="en-US" dirty="0" err="1"/>
              <a:t>Ahmedabad</a:t>
            </a:r>
            <a:r>
              <a:rPr lang="en-US" dirty="0"/>
              <a:t> city. </a:t>
            </a:r>
          </a:p>
        </p:txBody>
      </p:sp>
      <p:sp>
        <p:nvSpPr>
          <p:cNvPr id="12" name="Rectangle 3"/>
          <p:cNvSpPr>
            <a:spLocks noChangeArrowheads="1"/>
          </p:cNvSpPr>
          <p:nvPr/>
        </p:nvSpPr>
        <p:spPr bwMode="auto">
          <a:xfrm>
            <a:off x="1066800" y="4800600"/>
            <a:ext cx="6934200" cy="12954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nSpc>
                <a:spcPts val="2900"/>
              </a:lnSpc>
              <a:spcBef>
                <a:spcPct val="20000"/>
              </a:spcBef>
            </a:pPr>
            <a:r>
              <a:rPr lang="en-US" sz="1700" b="1" dirty="0" err="1">
                <a:solidFill>
                  <a:schemeClr val="bg1"/>
                </a:solidFill>
              </a:rPr>
              <a:t>Nano</a:t>
            </a:r>
            <a:r>
              <a:rPr lang="en-US" sz="1700" b="1" dirty="0">
                <a:solidFill>
                  <a:schemeClr val="bg1"/>
                </a:solidFill>
              </a:rPr>
              <a:t> project will brings more migrant to the city from all corner of India. </a:t>
            </a:r>
          </a:p>
          <a:p>
            <a:pPr>
              <a:lnSpc>
                <a:spcPts val="2900"/>
              </a:lnSpc>
              <a:spcBef>
                <a:spcPct val="20000"/>
              </a:spcBef>
            </a:pPr>
            <a:r>
              <a:rPr lang="en-US" sz="1700" b="1" dirty="0">
                <a:solidFill>
                  <a:schemeClr val="bg1"/>
                </a:solidFill>
              </a:rPr>
              <a:t>People working in Automobile industry would need facilities like houses, </a:t>
            </a:r>
          </a:p>
          <a:p>
            <a:pPr>
              <a:lnSpc>
                <a:spcPts val="2900"/>
              </a:lnSpc>
              <a:spcBef>
                <a:spcPct val="20000"/>
              </a:spcBef>
            </a:pPr>
            <a:r>
              <a:rPr lang="en-US" sz="1700" b="1" dirty="0">
                <a:solidFill>
                  <a:schemeClr val="bg1"/>
                </a:solidFill>
              </a:rPr>
              <a:t>school, hospitals, community centers, banks in and near by areas</a:t>
            </a:r>
            <a:r>
              <a:rPr lang="en-US" sz="1700" b="1" dirty="0" smtClean="0">
                <a:solidFill>
                  <a:schemeClr val="bg1"/>
                </a:solidFill>
              </a:rPr>
              <a:t>.</a:t>
            </a:r>
            <a:endParaRPr lang="en-US" sz="1700" b="1" dirty="0">
              <a:solidFill>
                <a:schemeClr val="bg1"/>
              </a:solidFill>
            </a:endParaRPr>
          </a:p>
        </p:txBody>
      </p:sp>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91200" y="1066800"/>
            <a:ext cx="2056162" cy="1751363"/>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 calcmode="lin" valueType="num">
                                      <p:cBhvr additive="base">
                                        <p:cTn id="10"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1" dur="1000" fill="hold"/>
                                        <p:tgtEl>
                                          <p:spTgt spid="7">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5" dur="1000" fill="hold"/>
                                        <p:tgtEl>
                                          <p:spTgt spid="8">
                                            <p:txEl>
                                              <p:pRg st="0" end="0"/>
                                            </p:txEl>
                                          </p:spTgt>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12">
                                            <p:bg/>
                                          </p:spTgt>
                                        </p:tgtEl>
                                        <p:attrNameLst>
                                          <p:attrName>style.visibility</p:attrName>
                                        </p:attrNameLst>
                                      </p:cBhvr>
                                      <p:to>
                                        <p:strVal val="visible"/>
                                      </p:to>
                                    </p:set>
                                    <p:animEffect transition="in" filter="wipe(left)">
                                      <p:cBhvr>
                                        <p:cTn id="18" dur="1000"/>
                                        <p:tgtEl>
                                          <p:spTgt spid="12">
                                            <p:bg/>
                                          </p:spTgt>
                                        </p:tgtEl>
                                      </p:cBhvr>
                                    </p:animEffect>
                                  </p:childTnLst>
                                </p:cTn>
                              </p:par>
                            </p:childTnLst>
                          </p:cTn>
                        </p:par>
                        <p:par>
                          <p:cTn id="19" fill="hold">
                            <p:stCondLst>
                              <p:cond delay="2000"/>
                            </p:stCondLst>
                            <p:childTnLst>
                              <p:par>
                                <p:cTn id="20" presetID="22" presetClass="entr" presetSubtype="8" fill="hold" grpId="0" nodeType="afterEffect">
                                  <p:stCondLst>
                                    <p:cond delay="0"/>
                                  </p:stCondLst>
                                  <p:iterate type="lt">
                                    <p:tmPct val="0"/>
                                  </p:iterate>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left)">
                                      <p:cBhvr>
                                        <p:cTn id="22" dur="1000"/>
                                        <p:tgtEl>
                                          <p:spTgt spid="12">
                                            <p:txEl>
                                              <p:pRg st="0" end="0"/>
                                            </p:txEl>
                                          </p:spTgt>
                                        </p:tgtEl>
                                      </p:cBhvr>
                                    </p:animEffect>
                                  </p:childTnLst>
                                </p:cTn>
                              </p:par>
                            </p:childTnLst>
                          </p:cTn>
                        </p:par>
                        <p:par>
                          <p:cTn id="23" fill="hold">
                            <p:stCondLst>
                              <p:cond delay="3000"/>
                            </p:stCondLst>
                            <p:childTnLst>
                              <p:par>
                                <p:cTn id="24" presetID="22" presetClass="entr" presetSubtype="8" fill="hold" grpId="0" nodeType="afterEffect">
                                  <p:stCondLst>
                                    <p:cond delay="0"/>
                                  </p:stCondLst>
                                  <p:iterate type="lt">
                                    <p:tmPct val="0"/>
                                  </p:iterate>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wipe(left)">
                                      <p:cBhvr>
                                        <p:cTn id="26" dur="1000"/>
                                        <p:tgtEl>
                                          <p:spTgt spid="12">
                                            <p:txEl>
                                              <p:pRg st="1" end="1"/>
                                            </p:txEl>
                                          </p:spTgt>
                                        </p:tgtEl>
                                      </p:cBhvr>
                                    </p:animEffect>
                                  </p:childTnLst>
                                </p:cTn>
                              </p:par>
                            </p:childTnLst>
                          </p:cTn>
                        </p:par>
                        <p:par>
                          <p:cTn id="27" fill="hold">
                            <p:stCondLst>
                              <p:cond delay="4000"/>
                            </p:stCondLst>
                            <p:childTnLst>
                              <p:par>
                                <p:cTn id="28" presetID="22" presetClass="entr" presetSubtype="8" fill="hold" grpId="0" nodeType="afterEffect">
                                  <p:stCondLst>
                                    <p:cond delay="0"/>
                                  </p:stCondLst>
                                  <p:iterate type="lt">
                                    <p:tmPct val="0"/>
                                  </p:iterate>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wipe(left)">
                                      <p:cBhvr>
                                        <p:cTn id="30"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P spid="12" grpId="0" uiExpand="1"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atantata.png"/>
          <p:cNvPicPr>
            <a:picLocks noChangeAspect="1"/>
          </p:cNvPicPr>
          <p:nvPr/>
        </p:nvPicPr>
        <p:blipFill>
          <a:blip r:embed="rId2"/>
          <a:stretch>
            <a:fillRect/>
          </a:stretch>
        </p:blipFill>
        <p:spPr>
          <a:xfrm>
            <a:off x="0" y="0"/>
            <a:ext cx="9144000" cy="6858000"/>
          </a:xfrm>
          <a:prstGeom prst="rect">
            <a:avLst/>
          </a:prstGeom>
        </p:spPr>
      </p:pic>
      <p:pic>
        <p:nvPicPr>
          <p:cNvPr id="5" name="Picture 4" descr="rata tata message.png"/>
          <p:cNvPicPr>
            <a:picLocks noChangeAspect="1"/>
          </p:cNvPicPr>
          <p:nvPr/>
        </p:nvPicPr>
        <p:blipFill>
          <a:blip r:embed="rId3"/>
          <a:stretch>
            <a:fillRect/>
          </a:stretch>
        </p:blipFill>
        <p:spPr>
          <a:xfrm rot="20422151">
            <a:off x="684203" y="1835660"/>
            <a:ext cx="4691672" cy="328417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2000"/>
                                        <p:tgtEl>
                                          <p:spTgt spid="20"/>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ukraland-land.jpg"/>
          <p:cNvPicPr>
            <a:picLocks noChangeAspect="1"/>
          </p:cNvPicPr>
          <p:nvPr/>
        </p:nvPicPr>
        <p:blipFill>
          <a:blip r:embed="rId3"/>
          <a:stretch>
            <a:fillRect/>
          </a:stretch>
        </p:blipFill>
        <p:spPr>
          <a:xfrm>
            <a:off x="0" y="0"/>
            <a:ext cx="9144000" cy="6858000"/>
          </a:xfrm>
          <a:prstGeom prst="rect">
            <a:avLst/>
          </a:prstGeom>
        </p:spPr>
      </p:pic>
      <p:pic>
        <p:nvPicPr>
          <p:cNvPr id="27" name="Picture 26" descr="mm.png"/>
          <p:cNvPicPr>
            <a:picLocks noChangeAspect="1"/>
          </p:cNvPicPr>
          <p:nvPr/>
        </p:nvPicPr>
        <p:blipFill>
          <a:blip r:embed="rId4"/>
          <a:stretch>
            <a:fillRect/>
          </a:stretch>
        </p:blipFill>
        <p:spPr>
          <a:xfrm>
            <a:off x="3962400" y="-45522"/>
            <a:ext cx="5562600" cy="6828312"/>
          </a:xfrm>
          <a:prstGeom prst="rect">
            <a:avLst/>
          </a:prstGeom>
          <a:ln>
            <a:noFill/>
          </a:ln>
          <a:effectLst>
            <a:softEdge rad="112500"/>
          </a:effectLst>
        </p:spPr>
      </p:pic>
      <p:pic>
        <p:nvPicPr>
          <p:cNvPr id="5" name="Picture 4" descr="changodar.png"/>
          <p:cNvPicPr>
            <a:picLocks noChangeAspect="1"/>
          </p:cNvPicPr>
          <p:nvPr/>
        </p:nvPicPr>
        <p:blipFill>
          <a:blip r:embed="rId5"/>
          <a:stretch>
            <a:fillRect/>
          </a:stretch>
        </p:blipFill>
        <p:spPr>
          <a:xfrm>
            <a:off x="914400" y="2362200"/>
            <a:ext cx="4152900" cy="1320622"/>
          </a:xfrm>
          <a:prstGeom prst="rect">
            <a:avLst/>
          </a:prstGeom>
        </p:spPr>
      </p:pic>
      <p:pic>
        <p:nvPicPr>
          <p:cNvPr id="7" name="Picture 6" descr="1375811823.png"/>
          <p:cNvPicPr>
            <a:picLocks noChangeAspect="1"/>
          </p:cNvPicPr>
          <p:nvPr/>
        </p:nvPicPr>
        <p:blipFill>
          <a:blip r:embed="rId6"/>
          <a:stretch>
            <a:fillRect/>
          </a:stretch>
        </p:blipFill>
        <p:spPr>
          <a:xfrm>
            <a:off x="1219200" y="3657600"/>
            <a:ext cx="3124200" cy="237658"/>
          </a:xfrm>
          <a:prstGeom prst="rect">
            <a:avLst/>
          </a:prstGeom>
        </p:spPr>
      </p:pic>
      <p:sp>
        <p:nvSpPr>
          <p:cNvPr id="8" name="Text Box 16"/>
          <p:cNvSpPr txBox="1">
            <a:spLocks noChangeArrowheads="1"/>
          </p:cNvSpPr>
          <p:nvPr/>
        </p:nvSpPr>
        <p:spPr bwMode="auto">
          <a:xfrm>
            <a:off x="152400" y="4278868"/>
            <a:ext cx="5334000" cy="369332"/>
          </a:xfrm>
          <a:prstGeom prst="rect">
            <a:avLst/>
          </a:prstGeom>
          <a:noFill/>
          <a:ln w="9525" algn="ctr">
            <a:noFill/>
            <a:miter lim="800000"/>
            <a:headEnd/>
            <a:tailEnd/>
          </a:ln>
        </p:spPr>
        <p:txBody>
          <a:bodyPr>
            <a:spAutoFit/>
          </a:bodyPr>
          <a:lstStyle/>
          <a:p>
            <a:pPr algn="ctr"/>
            <a:r>
              <a:rPr lang="en-US" b="1" dirty="0" smtClean="0"/>
              <a:t>41 </a:t>
            </a:r>
            <a:r>
              <a:rPr lang="en-US" b="1" dirty="0" err="1"/>
              <a:t>kms</a:t>
            </a:r>
            <a:r>
              <a:rPr lang="en-US" b="1" dirty="0"/>
              <a:t> from Royal Woods</a:t>
            </a:r>
          </a:p>
        </p:txBody>
      </p:sp>
      <p:cxnSp>
        <p:nvCxnSpPr>
          <p:cNvPr id="24" name="Straight Arrow Connector 23"/>
          <p:cNvCxnSpPr/>
          <p:nvPr/>
        </p:nvCxnSpPr>
        <p:spPr>
          <a:xfrm rot="5400000" flipH="1" flipV="1">
            <a:off x="4724400" y="4572000"/>
            <a:ext cx="1524000" cy="609600"/>
          </a:xfrm>
          <a:prstGeom prst="straightConnector1">
            <a:avLst/>
          </a:prstGeom>
          <a:ln w="47625">
            <a:solidFill>
              <a:srgbClr val="800000"/>
            </a:solidFill>
            <a:prstDash val="sysDot"/>
            <a:tailEnd type="triangle"/>
          </a:ln>
        </p:spPr>
        <p:style>
          <a:lnRef idx="2">
            <a:schemeClr val="accent2"/>
          </a:lnRef>
          <a:fillRef idx="0">
            <a:schemeClr val="accent2"/>
          </a:fillRef>
          <a:effectRef idx="1">
            <a:schemeClr val="accent2"/>
          </a:effectRef>
          <a:fontRef idx="minor">
            <a:schemeClr val="tx1"/>
          </a:fontRef>
        </p:style>
      </p:cxnSp>
      <p:pic>
        <p:nvPicPr>
          <p:cNvPr id="9" name="Picture 8" descr="Map-pinpoint-300x298.png"/>
          <p:cNvPicPr>
            <a:picLocks noChangeAspect="1"/>
          </p:cNvPicPr>
          <p:nvPr/>
        </p:nvPicPr>
        <p:blipFill>
          <a:blip r:embed="rId7" cstate="print"/>
          <a:stretch>
            <a:fillRect/>
          </a:stretch>
        </p:blipFill>
        <p:spPr>
          <a:xfrm rot="13405559" flipV="1">
            <a:off x="5099761" y="5502166"/>
            <a:ext cx="237584" cy="236000"/>
          </a:xfrm>
          <a:prstGeom prst="rect">
            <a:avLst/>
          </a:prstGeom>
        </p:spPr>
      </p:pic>
      <p:pic>
        <p:nvPicPr>
          <p:cNvPr id="11" name="Picture 10" descr="Map-pinpoint-300x298.png"/>
          <p:cNvPicPr>
            <a:picLocks noChangeAspect="1"/>
          </p:cNvPicPr>
          <p:nvPr/>
        </p:nvPicPr>
        <p:blipFill>
          <a:blip r:embed="rId7" cstate="print"/>
          <a:stretch>
            <a:fillRect/>
          </a:stretch>
        </p:blipFill>
        <p:spPr>
          <a:xfrm rot="13405559" flipV="1">
            <a:off x="5709360" y="3901967"/>
            <a:ext cx="237583" cy="235999"/>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2000"/>
                                        <p:tgtEl>
                                          <p:spTgt spid="7"/>
                                        </p:tgtEl>
                                      </p:cBhvr>
                                    </p:animEffect>
                                  </p:childTnLst>
                                </p:cTn>
                              </p:par>
                              <p:par>
                                <p:cTn id="14" presetID="21" presetClass="entr" presetSubtype="8"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heel(8)">
                                      <p:cBhvr>
                                        <p:cTn id="16" dur="2000"/>
                                        <p:tgtEl>
                                          <p:spTgt spid="2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1000"/>
                                        <p:tgtEl>
                                          <p:spTgt spid="8">
                                            <p:txEl>
                                              <p:pRg st="0" end="0"/>
                                            </p:txEl>
                                          </p:spTgt>
                                        </p:tgtEl>
                                      </p:cBhvr>
                                    </p:animEffect>
                                  </p:childTnLst>
                                </p:cTn>
                              </p:par>
                              <p:par>
                                <p:cTn id="20" presetID="3" presetClass="emph" presetSubtype="2" accel="50000" decel="50000" fill="hold" grpId="1" nodeType="withEffect">
                                  <p:stCondLst>
                                    <p:cond delay="0"/>
                                  </p:stCondLst>
                                  <p:childTnLst>
                                    <p:animClr clrSpc="rgb" dir="cw">
                                      <p:cBhvr override="childStyle">
                                        <p:cTn id="21" dur="5000" fill="hold"/>
                                        <p:tgtEl>
                                          <p:spTgt spid="8">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3000"/>
                                        <p:tgtEl>
                                          <p:spTgt spid="9"/>
                                        </p:tgtEl>
                                      </p:cBhvr>
                                    </p:animEffect>
                                  </p:childTnLst>
                                </p:cTn>
                              </p:par>
                            </p:childTnLst>
                          </p:cTn>
                        </p:par>
                        <p:par>
                          <p:cTn id="25" fill="hold">
                            <p:stCondLst>
                              <p:cond delay="5000"/>
                            </p:stCondLst>
                            <p:childTnLst>
                              <p:par>
                                <p:cTn id="26" presetID="2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2000"/>
                                        <p:tgtEl>
                                          <p:spTgt spid="24"/>
                                        </p:tgtEl>
                                      </p:cBhvr>
                                    </p:animEffect>
                                  </p:childTnLst>
                                </p:cTn>
                              </p:par>
                              <p:par>
                                <p:cTn id="29" presetID="18" presetClass="emph" presetSubtype="0" fill="hold" grpId="2" nodeType="withEffect">
                                  <p:stCondLst>
                                    <p:cond delay="0"/>
                                  </p:stCondLst>
                                  <p:childTnLst>
                                    <p:set>
                                      <p:cBhvr override="childStyle">
                                        <p:cTn id="30" dur="8000" fill="hold"/>
                                        <p:tgtEl>
                                          <p:spTgt spid="8">
                                            <p:txEl>
                                              <p:pRg st="0" end="0"/>
                                            </p:txEl>
                                          </p:spTgt>
                                        </p:tgtEl>
                                        <p:attrNameLst>
                                          <p:attrName>style.textDecorationUnderline</p:attrName>
                                        </p:attrNameLst>
                                      </p:cBhvr>
                                      <p:to>
                                        <p:strVal val="true"/>
                                      </p:to>
                                    </p:set>
                                  </p:childTnLst>
                                </p:cTn>
                              </p:par>
                              <p:par>
                                <p:cTn id="31" presetID="6"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rev="1"/>
      <p:bldP spid="8" grpId="1" build="allAtOnce"/>
      <p:bldP spid="8" grpId="2"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9" name="Rectangle 1"/>
          <p:cNvSpPr txBox="1">
            <a:spLocks noChangeArrowheads="1"/>
          </p:cNvSpPr>
          <p:nvPr/>
        </p:nvSpPr>
        <p:spPr>
          <a:xfrm>
            <a:off x="685800" y="1066800"/>
            <a:ext cx="7467600" cy="2062103"/>
          </a:xfrm>
          <a:prstGeom prst="rect">
            <a:avLst/>
          </a:prstGeom>
          <a:noFill/>
        </p:spPr>
        <p:txBody>
          <a:bodyPr vert="horz" wrap="square" lIns="91440" tIns="45720" rIns="91440" bIns="45720" rtlCol="0" anchor="ctr">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err="1" smtClean="0">
                <a:ln>
                  <a:noFill/>
                </a:ln>
                <a:solidFill>
                  <a:srgbClr val="800000"/>
                </a:solidFill>
                <a:effectLst/>
                <a:uLnTx/>
                <a:uFillTx/>
                <a:latin typeface="+mn-lt"/>
                <a:ea typeface="+mn-ea"/>
                <a:cs typeface="Times New Roman" pitchFamily="18" charset="0"/>
              </a:rPr>
              <a:t>Changodar</a:t>
            </a:r>
            <a:r>
              <a:rPr kumimoji="0" lang="en-US" sz="1600" b="0" i="0" u="none" strike="noStrike" kern="1200" cap="none" spc="0" normalizeH="0" baseline="0" noProof="0" dirty="0" smtClean="0">
                <a:ln>
                  <a:noFill/>
                </a:ln>
                <a:effectLst/>
                <a:uLnTx/>
                <a:uFillTx/>
                <a:latin typeface="+mn-lt"/>
                <a:ea typeface="+mn-ea"/>
                <a:cs typeface="Times New Roman" pitchFamily="18" charset="0"/>
              </a:rPr>
              <a:t> is well known as industrial hub of </a:t>
            </a:r>
            <a:r>
              <a:rPr kumimoji="0" lang="en-US" sz="1600" b="0" i="0" u="none" strike="noStrike" kern="1200" cap="none" spc="0" normalizeH="0" baseline="0" noProof="0" dirty="0" err="1" smtClean="0">
                <a:ln>
                  <a:noFill/>
                </a:ln>
                <a:effectLst/>
                <a:uLnTx/>
                <a:uFillTx/>
                <a:latin typeface="+mn-lt"/>
                <a:ea typeface="+mn-ea"/>
                <a:cs typeface="Times New Roman" pitchFamily="18" charset="0"/>
              </a:rPr>
              <a:t>Ahmedabad</a:t>
            </a:r>
            <a:r>
              <a:rPr kumimoji="0" lang="en-US" sz="1600" b="0" i="0" u="none" strike="noStrike" kern="1200" cap="none" spc="0" normalizeH="0" baseline="0" noProof="0" dirty="0" smtClean="0">
                <a:ln>
                  <a:noFill/>
                </a:ln>
                <a:effectLst/>
                <a:uLnTx/>
                <a:uFillTx/>
                <a:latin typeface="+mn-lt"/>
                <a:ea typeface="+mn-ea"/>
                <a:cs typeface="Times New Roman" pitchFamily="18" charset="0"/>
              </a:rPr>
              <a:t>, Its only 32 </a:t>
            </a:r>
            <a:r>
              <a:rPr kumimoji="0" lang="en-US" sz="1600" b="0" i="0" u="none" strike="noStrike" kern="1200" cap="none" spc="0" normalizeH="0" baseline="0" noProof="0" dirty="0" err="1" smtClean="0">
                <a:ln>
                  <a:noFill/>
                </a:ln>
                <a:effectLst/>
                <a:uLnTx/>
                <a:uFillTx/>
                <a:latin typeface="+mn-lt"/>
                <a:ea typeface="+mn-ea"/>
                <a:cs typeface="Times New Roman" pitchFamily="18" charset="0"/>
              </a:rPr>
              <a:t>kms</a:t>
            </a:r>
            <a:r>
              <a:rPr kumimoji="0" lang="en-US" sz="1600" b="0" i="0" u="none" strike="noStrike" kern="1200" cap="none" spc="0" normalizeH="0" baseline="0" noProof="0" dirty="0" smtClean="0">
                <a:ln>
                  <a:noFill/>
                </a:ln>
                <a:effectLst/>
                <a:uLnTx/>
                <a:uFillTx/>
                <a:latin typeface="+mn-lt"/>
                <a:ea typeface="+mn-ea"/>
                <a:cs typeface="Times New Roman" pitchFamily="18" charset="0"/>
              </a:rPr>
              <a:t> of </a:t>
            </a:r>
            <a:r>
              <a:rPr kumimoji="0" lang="en-US" sz="1600" b="0" i="0" u="none" strike="noStrike" kern="1200" cap="none" spc="0" normalizeH="0" baseline="0" noProof="0" dirty="0" err="1" smtClean="0">
                <a:ln>
                  <a:noFill/>
                </a:ln>
                <a:effectLst/>
                <a:uLnTx/>
                <a:uFillTx/>
                <a:latin typeface="+mn-lt"/>
                <a:ea typeface="+mn-ea"/>
                <a:cs typeface="Times New Roman" pitchFamily="18" charset="0"/>
              </a:rPr>
              <a:t>Ahmedabad</a:t>
            </a:r>
            <a:r>
              <a:rPr kumimoji="0" lang="en-US" sz="1600" b="0" i="0" u="none" strike="noStrike" kern="1200" cap="none" spc="0" normalizeH="0" baseline="0" noProof="0" dirty="0" smtClean="0">
                <a:ln>
                  <a:noFill/>
                </a:ln>
                <a:effectLst/>
                <a:uLnTx/>
                <a:uFillTx/>
                <a:latin typeface="+mn-lt"/>
                <a:ea typeface="+mn-ea"/>
                <a:cs typeface="Times New Roman" pitchFamily="18" charset="0"/>
              </a:rPr>
              <a:t> and other government benefits given in that area..</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effectLst/>
              <a:uLnTx/>
              <a:uFillTx/>
              <a:latin typeface="+mn-lt"/>
              <a:ea typeface="+mn-ea"/>
              <a:cs typeface="Times New Roman"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effectLst/>
                <a:uLnTx/>
                <a:uFillTx/>
                <a:latin typeface="+mn-lt"/>
                <a:ea typeface="+mn-ea"/>
                <a:cs typeface="Times New Roman" pitchFamily="18" charset="0"/>
              </a:rPr>
              <a:t>Total 8 SEZ ( Special Economic Zone) in </a:t>
            </a:r>
            <a:r>
              <a:rPr kumimoji="0" lang="en-US" sz="1600" b="0" i="0" u="none" strike="noStrike" kern="1200" cap="none" spc="0" normalizeH="0" baseline="0" noProof="0" dirty="0" err="1" smtClean="0">
                <a:ln>
                  <a:noFill/>
                </a:ln>
                <a:effectLst/>
                <a:uLnTx/>
                <a:uFillTx/>
                <a:latin typeface="+mn-lt"/>
                <a:ea typeface="+mn-ea"/>
                <a:cs typeface="Times New Roman" pitchFamily="18" charset="0"/>
              </a:rPr>
              <a:t>changodar</a:t>
            </a:r>
            <a:r>
              <a:rPr kumimoji="0" lang="en-US" sz="1600" b="0" i="0" u="none" strike="noStrike" kern="1200" cap="none" spc="0" normalizeH="0" baseline="0" noProof="0" dirty="0" smtClean="0">
                <a:ln>
                  <a:noFill/>
                </a:ln>
                <a:effectLst/>
                <a:uLnTx/>
                <a:uFillTx/>
                <a:latin typeface="+mn-lt"/>
                <a:ea typeface="+mn-ea"/>
                <a:cs typeface="Times New Roman" pitchFamily="18" charset="0"/>
              </a:rPr>
              <a:t> like </a:t>
            </a:r>
            <a:r>
              <a:rPr kumimoji="0" lang="en-US" sz="1600" b="0" i="0" u="none" strike="noStrike" kern="1200" cap="none" spc="0" normalizeH="0" baseline="0" noProof="0" dirty="0" err="1" smtClean="0">
                <a:ln>
                  <a:noFill/>
                </a:ln>
                <a:effectLst/>
                <a:uLnTx/>
                <a:uFillTx/>
                <a:latin typeface="+mn-lt"/>
                <a:ea typeface="+mn-ea"/>
                <a:cs typeface="+mn-cs"/>
              </a:rPr>
              <a:t>Gallopse</a:t>
            </a:r>
            <a:r>
              <a:rPr kumimoji="0" lang="en-US" sz="1600" b="0" i="0" u="none" strike="noStrike" kern="1200" cap="none" spc="0" normalizeH="0" baseline="0" noProof="0" dirty="0" smtClean="0">
                <a:ln>
                  <a:noFill/>
                </a:ln>
                <a:effectLst/>
                <a:uLnTx/>
                <a:uFillTx/>
                <a:latin typeface="+mn-lt"/>
                <a:ea typeface="+mn-ea"/>
                <a:cs typeface="+mn-cs"/>
              </a:rPr>
              <a:t> SEZ</a:t>
            </a:r>
            <a:r>
              <a:rPr kumimoji="0" lang="en-US" sz="1600" b="0" i="0" u="none" strike="noStrike" kern="1200" cap="none" spc="0" normalizeH="0" noProof="0" dirty="0" smtClean="0">
                <a:ln>
                  <a:noFill/>
                </a:ln>
                <a:effectLst/>
                <a:uLnTx/>
                <a:uFillTx/>
                <a:latin typeface="+mn-lt"/>
                <a:ea typeface="+mn-ea"/>
                <a:cs typeface="+mn-cs"/>
              </a:rPr>
              <a:t> </a:t>
            </a:r>
            <a:r>
              <a:rPr kumimoji="0" lang="en-US" sz="1600" b="0" i="0" u="none" strike="noStrike" kern="1200" cap="none" spc="0" normalizeH="0" baseline="0" noProof="0" dirty="0" smtClean="0">
                <a:ln>
                  <a:noFill/>
                </a:ln>
                <a:effectLst/>
                <a:uLnTx/>
                <a:uFillTx/>
                <a:latin typeface="+mn-lt"/>
                <a:ea typeface="+mn-ea"/>
                <a:cs typeface="+mn-cs"/>
              </a:rPr>
              <a:t>, </a:t>
            </a:r>
            <a:r>
              <a:rPr kumimoji="0" lang="en-US" sz="1600" b="0" i="0" u="none" strike="noStrike" kern="1200" cap="none" spc="0" normalizeH="0" baseline="0" noProof="0" dirty="0" err="1" smtClean="0">
                <a:ln>
                  <a:noFill/>
                </a:ln>
                <a:effectLst/>
                <a:uLnTx/>
                <a:uFillTx/>
                <a:latin typeface="+mn-lt"/>
                <a:ea typeface="+mn-ea"/>
                <a:cs typeface="+mn-cs"/>
              </a:rPr>
              <a:t>Essar</a:t>
            </a:r>
            <a:r>
              <a:rPr kumimoji="0" lang="en-US" sz="1600" b="0" i="0" u="none" strike="noStrike" kern="1200" cap="none" spc="0" normalizeH="0" baseline="0" noProof="0" dirty="0" smtClean="0">
                <a:ln>
                  <a:noFill/>
                </a:ln>
                <a:effectLst/>
                <a:uLnTx/>
                <a:uFillTx/>
                <a:latin typeface="+mn-lt"/>
                <a:ea typeface="+mn-ea"/>
                <a:cs typeface="+mn-cs"/>
              </a:rPr>
              <a:t> SEZ, </a:t>
            </a:r>
            <a:r>
              <a:rPr kumimoji="0" lang="en-US" sz="1600" b="0" i="0" u="none" strike="noStrike" kern="1200" cap="none" spc="0" normalizeH="0" baseline="0" noProof="0" dirty="0" err="1" smtClean="0">
                <a:ln>
                  <a:noFill/>
                </a:ln>
                <a:effectLst/>
                <a:uLnTx/>
                <a:uFillTx/>
                <a:latin typeface="+mn-lt"/>
                <a:ea typeface="+mn-ea"/>
                <a:cs typeface="+mn-cs"/>
              </a:rPr>
              <a:t>Zydus</a:t>
            </a:r>
            <a:r>
              <a:rPr kumimoji="0" lang="en-US" sz="1600" b="0" i="0" u="none" strike="noStrike" kern="1200" cap="none" spc="0" normalizeH="0" baseline="0" noProof="0" dirty="0" smtClean="0">
                <a:ln>
                  <a:noFill/>
                </a:ln>
                <a:effectLst/>
                <a:uLnTx/>
                <a:uFillTx/>
                <a:latin typeface="+mn-lt"/>
                <a:ea typeface="+mn-ea"/>
                <a:cs typeface="+mn-cs"/>
              </a:rPr>
              <a:t> </a:t>
            </a:r>
            <a:r>
              <a:rPr kumimoji="0" lang="en-US" sz="1600" b="0" i="0" u="none" strike="noStrike" kern="1200" cap="none" spc="0" normalizeH="0" baseline="0" noProof="0" dirty="0" err="1" smtClean="0">
                <a:ln>
                  <a:noFill/>
                </a:ln>
                <a:effectLst/>
                <a:uLnTx/>
                <a:uFillTx/>
                <a:latin typeface="+mn-lt"/>
                <a:ea typeface="+mn-ea"/>
                <a:cs typeface="+mn-cs"/>
              </a:rPr>
              <a:t>Pharmez</a:t>
            </a:r>
            <a:r>
              <a:rPr kumimoji="0" lang="en-US" sz="1600" b="0" i="0" u="none" strike="noStrike" kern="1200" cap="none" spc="0" normalizeH="0" baseline="0" noProof="0" dirty="0" smtClean="0">
                <a:ln>
                  <a:noFill/>
                </a:ln>
                <a:effectLst/>
                <a:uLnTx/>
                <a:uFillTx/>
                <a:latin typeface="+mn-lt"/>
                <a:ea typeface="+mn-ea"/>
                <a:cs typeface="+mn-cs"/>
              </a:rPr>
              <a:t> , </a:t>
            </a:r>
            <a:r>
              <a:rPr kumimoji="0" lang="en-US" sz="1600" b="0" i="0" u="none" strike="noStrike" kern="1200" cap="none" spc="0" normalizeH="0" baseline="0" noProof="0" dirty="0" err="1" smtClean="0">
                <a:ln>
                  <a:noFill/>
                </a:ln>
                <a:effectLst/>
                <a:uLnTx/>
                <a:uFillTx/>
                <a:latin typeface="+mn-lt"/>
                <a:ea typeface="+mn-ea"/>
                <a:cs typeface="+mn-cs"/>
              </a:rPr>
              <a:t>Dishman</a:t>
            </a:r>
            <a:r>
              <a:rPr kumimoji="0" lang="en-US" sz="1600" b="0" i="0" u="none" strike="noStrike" kern="1200" cap="none" spc="0" normalizeH="0" baseline="0" noProof="0" dirty="0" smtClean="0">
                <a:ln>
                  <a:noFill/>
                </a:ln>
                <a:effectLst/>
                <a:uLnTx/>
                <a:uFillTx/>
                <a:latin typeface="+mn-lt"/>
                <a:ea typeface="+mn-ea"/>
                <a:cs typeface="+mn-cs"/>
              </a:rPr>
              <a:t> </a:t>
            </a:r>
            <a:r>
              <a:rPr kumimoji="0" lang="en-US" sz="1600" b="0" i="0" u="none" strike="noStrike" kern="1200" cap="none" spc="0" normalizeH="0" baseline="0" noProof="0" dirty="0" err="1" smtClean="0">
                <a:ln>
                  <a:noFill/>
                </a:ln>
                <a:effectLst/>
                <a:uLnTx/>
                <a:uFillTx/>
                <a:latin typeface="+mn-lt"/>
                <a:ea typeface="+mn-ea"/>
                <a:cs typeface="+mn-cs"/>
              </a:rPr>
              <a:t>Pharma</a:t>
            </a:r>
            <a:r>
              <a:rPr kumimoji="0" lang="en-US" sz="1600" b="0" i="0" u="none" strike="noStrike" kern="1200" cap="none" spc="0" normalizeH="0" baseline="0" noProof="0" dirty="0" smtClean="0">
                <a:ln>
                  <a:noFill/>
                </a:ln>
                <a:effectLst/>
                <a:uLnTx/>
                <a:uFillTx/>
                <a:latin typeface="+mn-lt"/>
                <a:ea typeface="+mn-ea"/>
                <a:cs typeface="+mn-cs"/>
              </a:rPr>
              <a:t> SEZ, </a:t>
            </a:r>
            <a:r>
              <a:rPr kumimoji="0" lang="en-US" sz="1600" b="0" i="0" u="none" strike="noStrike" kern="1200" cap="none" spc="0" normalizeH="0" baseline="0" noProof="0" dirty="0" err="1" smtClean="0">
                <a:ln>
                  <a:noFill/>
                </a:ln>
                <a:effectLst/>
                <a:uLnTx/>
                <a:uFillTx/>
                <a:latin typeface="+mn-lt"/>
                <a:ea typeface="+mn-ea"/>
                <a:cs typeface="+mn-cs"/>
              </a:rPr>
              <a:t>Dishman</a:t>
            </a:r>
            <a:r>
              <a:rPr kumimoji="0" lang="en-US" sz="1600" b="0" i="0" u="none" strike="noStrike" kern="1200" cap="none" spc="0" normalizeH="0" baseline="0" noProof="0" dirty="0" smtClean="0">
                <a:ln>
                  <a:noFill/>
                </a:ln>
                <a:effectLst/>
                <a:uLnTx/>
                <a:uFillTx/>
                <a:latin typeface="+mn-lt"/>
                <a:ea typeface="+mn-ea"/>
                <a:cs typeface="+mn-cs"/>
              </a:rPr>
              <a:t> eng. SEZ, </a:t>
            </a:r>
            <a:r>
              <a:rPr kumimoji="0" lang="en-US" sz="1600" b="0" i="0" u="none" strike="noStrike" kern="1200" cap="none" spc="0" normalizeH="0" baseline="0" noProof="0" dirty="0" err="1" smtClean="0">
                <a:ln>
                  <a:noFill/>
                </a:ln>
                <a:effectLst/>
                <a:uLnTx/>
                <a:uFillTx/>
                <a:latin typeface="+mn-lt"/>
                <a:ea typeface="+mn-ea"/>
                <a:cs typeface="+mn-cs"/>
              </a:rPr>
              <a:t>Cadila</a:t>
            </a:r>
            <a:r>
              <a:rPr kumimoji="0" lang="en-US" sz="1600" b="0" i="0" u="none" strike="noStrike" kern="1200" cap="none" spc="0" normalizeH="0" baseline="0" noProof="0" dirty="0" smtClean="0">
                <a:ln>
                  <a:noFill/>
                </a:ln>
                <a:effectLst/>
                <a:uLnTx/>
                <a:uFillTx/>
                <a:latin typeface="+mn-lt"/>
                <a:ea typeface="+mn-ea"/>
                <a:cs typeface="+mn-cs"/>
              </a:rPr>
              <a:t> Pharmaceutical etc.</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effectLst/>
                <a:uLnTx/>
                <a:uFillTx/>
                <a:latin typeface="+mn-lt"/>
                <a:ea typeface="+mn-ea"/>
                <a:cs typeface="+mn-cs"/>
              </a:rPr>
              <a:t>There are 1600 small and big industries like Jackson, transformers &amp; rectifiers (India) ltd., L&amp;T </a:t>
            </a:r>
            <a:r>
              <a:rPr kumimoji="0" lang="en-US" sz="1600" b="0" i="0" u="none" strike="noStrike" kern="1200" cap="none" spc="0" normalizeH="0" baseline="0" noProof="0" dirty="0" err="1" smtClean="0">
                <a:ln>
                  <a:noFill/>
                </a:ln>
                <a:effectLst/>
                <a:uLnTx/>
                <a:uFillTx/>
                <a:latin typeface="+mn-lt"/>
                <a:ea typeface="+mn-ea"/>
                <a:cs typeface="+mn-cs"/>
              </a:rPr>
              <a:t>Intas</a:t>
            </a:r>
            <a:r>
              <a:rPr kumimoji="0" lang="en-US" sz="1600" b="0" i="0" u="none" strike="noStrike" kern="1200" cap="none" spc="0" normalizeH="0" baseline="0" noProof="0" dirty="0" smtClean="0">
                <a:ln>
                  <a:noFill/>
                </a:ln>
                <a:effectLst/>
                <a:uLnTx/>
                <a:uFillTx/>
                <a:latin typeface="+mn-lt"/>
                <a:ea typeface="+mn-ea"/>
                <a:cs typeface="+mn-cs"/>
              </a:rPr>
              <a:t> etc</a:t>
            </a:r>
          </a:p>
        </p:txBody>
      </p:sp>
      <p:sp>
        <p:nvSpPr>
          <p:cNvPr id="10" name="Rectangle 1"/>
          <p:cNvSpPr txBox="1">
            <a:spLocks noChangeArrowheads="1"/>
          </p:cNvSpPr>
          <p:nvPr/>
        </p:nvSpPr>
        <p:spPr bwMode="auto">
          <a:xfrm>
            <a:off x="990600" y="5105400"/>
            <a:ext cx="7162800" cy="830997"/>
          </a:xfrm>
          <a:prstGeom prst="rect">
            <a:avLst/>
          </a:prstGeom>
          <a:noFill/>
          <a:ln w="9525">
            <a:noFill/>
            <a:miter lim="800000"/>
            <a:headEnd/>
            <a:tailEnd/>
          </a:ln>
        </p:spPr>
        <p:txBody>
          <a:bodyPr anchor="ctr">
            <a:spAutoFit/>
          </a:bodyPr>
          <a:lstStyle/>
          <a:p>
            <a:pPr algn="just" eaLnBrk="0" hangingPunct="0">
              <a:defRPr/>
            </a:pPr>
            <a:r>
              <a:rPr lang="en-US" sz="1600" kern="0" dirty="0">
                <a:latin typeface="+mn-lt"/>
                <a:cs typeface="+mn-cs"/>
              </a:rPr>
              <a:t>Lots of Residential project are coming and delivered like </a:t>
            </a:r>
            <a:r>
              <a:rPr lang="en-US" sz="1600" kern="0" dirty="0" err="1">
                <a:latin typeface="+mn-lt"/>
                <a:cs typeface="+mn-cs"/>
              </a:rPr>
              <a:t>Kesar</a:t>
            </a:r>
            <a:r>
              <a:rPr lang="en-US" sz="1600" kern="0" dirty="0">
                <a:latin typeface="+mn-lt"/>
                <a:cs typeface="+mn-cs"/>
              </a:rPr>
              <a:t> </a:t>
            </a:r>
            <a:r>
              <a:rPr lang="en-US" sz="1600" kern="0" dirty="0" err="1">
                <a:latin typeface="+mn-lt"/>
                <a:cs typeface="+mn-cs"/>
              </a:rPr>
              <a:t>city,Rajvee</a:t>
            </a:r>
            <a:r>
              <a:rPr lang="en-US" sz="1600" kern="0" dirty="0">
                <a:latin typeface="+mn-lt"/>
                <a:cs typeface="+mn-cs"/>
              </a:rPr>
              <a:t>, </a:t>
            </a:r>
            <a:r>
              <a:rPr lang="en-US" sz="1600" kern="0" dirty="0" err="1">
                <a:latin typeface="+mn-lt"/>
                <a:cs typeface="+mn-cs"/>
              </a:rPr>
              <a:t>Aarambh</a:t>
            </a:r>
            <a:r>
              <a:rPr lang="en-US" sz="1600" kern="0" dirty="0">
                <a:latin typeface="+mn-lt"/>
                <a:cs typeface="+mn-cs"/>
              </a:rPr>
              <a:t>.</a:t>
            </a:r>
          </a:p>
          <a:p>
            <a:pPr algn="just" eaLnBrk="0" hangingPunct="0">
              <a:defRPr/>
            </a:pPr>
            <a:endParaRPr lang="en-US" sz="1600" kern="0" dirty="0">
              <a:latin typeface="+mn-lt"/>
              <a:cs typeface="+mn-cs"/>
            </a:endParaRPr>
          </a:p>
          <a:p>
            <a:pPr algn="just" eaLnBrk="0" hangingPunct="0">
              <a:defRPr/>
            </a:pPr>
            <a:r>
              <a:rPr lang="en-US" sz="1600" kern="0" dirty="0">
                <a:latin typeface="+mn-lt"/>
                <a:cs typeface="+mn-cs"/>
              </a:rPr>
              <a:t>3 star hotel like </a:t>
            </a:r>
            <a:r>
              <a:rPr lang="en-US" sz="1600" kern="0" dirty="0" err="1">
                <a:latin typeface="+mn-lt"/>
                <a:cs typeface="+mn-cs"/>
              </a:rPr>
              <a:t>Shangrilla</a:t>
            </a:r>
            <a:r>
              <a:rPr lang="en-US" sz="1600" kern="0" dirty="0">
                <a:latin typeface="+mn-lt"/>
                <a:cs typeface="+mn-cs"/>
              </a:rPr>
              <a:t> and Malls like Satyam </a:t>
            </a:r>
            <a:r>
              <a:rPr lang="en-US" sz="1600" kern="0" dirty="0" err="1">
                <a:latin typeface="+mn-lt"/>
                <a:cs typeface="+mn-cs"/>
              </a:rPr>
              <a:t>Sarjan</a:t>
            </a:r>
            <a:r>
              <a:rPr lang="en-US" sz="1600" kern="0" dirty="0">
                <a:latin typeface="+mn-lt"/>
                <a:cs typeface="+mn-cs"/>
              </a:rPr>
              <a:t> are also available. </a:t>
            </a:r>
          </a:p>
        </p:txBody>
      </p:sp>
      <p:pic>
        <p:nvPicPr>
          <p:cNvPr id="11" name="Picture 10" descr="mmm.png"/>
          <p:cNvPicPr>
            <a:picLocks noChangeAspect="1"/>
          </p:cNvPicPr>
          <p:nvPr/>
        </p:nvPicPr>
        <p:blipFill>
          <a:blip r:embed="rId3"/>
          <a:stretch>
            <a:fillRect/>
          </a:stretch>
        </p:blipFill>
        <p:spPr>
          <a:xfrm>
            <a:off x="985838" y="2743200"/>
            <a:ext cx="6938962" cy="2514600"/>
          </a:xfrm>
          <a:prstGeom prst="rect">
            <a:avLst/>
          </a:prstGeom>
          <a:ln>
            <a:noFill/>
          </a:ln>
          <a:effectLst>
            <a:softEdge rad="11250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3" presetClass="entr" presetSubtype="5"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vertical)">
                                      <p:cBhvr>
                                        <p:cTn id="11" dur="2000"/>
                                        <p:tgtEl>
                                          <p:spTgt spid="11"/>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000" fill="hold"/>
                                        <p:tgtEl>
                                          <p:spTgt spid="10"/>
                                        </p:tgtEl>
                                        <p:attrNameLst>
                                          <p:attrName>ppt_x</p:attrName>
                                        </p:attrNameLst>
                                      </p:cBhvr>
                                      <p:tavLst>
                                        <p:tav tm="0">
                                          <p:val>
                                            <p:strVal val="0-#ppt_w/2"/>
                                          </p:val>
                                        </p:tav>
                                        <p:tav tm="100000">
                                          <p:val>
                                            <p:strVal val="#ppt_x"/>
                                          </p:val>
                                        </p:tav>
                                      </p:tavLst>
                                    </p:anim>
                                    <p:anim calcmode="lin" valueType="num">
                                      <p:cBhvr additive="base">
                                        <p:cTn id="15"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ukraland-land.jpg"/>
          <p:cNvPicPr>
            <a:picLocks noChangeAspect="1"/>
          </p:cNvPicPr>
          <p:nvPr/>
        </p:nvPicPr>
        <p:blipFill>
          <a:blip r:embed="rId2"/>
          <a:stretch>
            <a:fillRect/>
          </a:stretch>
        </p:blipFill>
        <p:spPr>
          <a:xfrm>
            <a:off x="0" y="0"/>
            <a:ext cx="9144000" cy="6858000"/>
          </a:xfrm>
          <a:prstGeom prst="rect">
            <a:avLst/>
          </a:prstGeom>
        </p:spPr>
      </p:pic>
      <p:pic>
        <p:nvPicPr>
          <p:cNvPr id="27" name="Picture 26" descr="mm.png"/>
          <p:cNvPicPr>
            <a:picLocks noChangeAspect="1"/>
          </p:cNvPicPr>
          <p:nvPr/>
        </p:nvPicPr>
        <p:blipFill>
          <a:blip r:embed="rId3"/>
          <a:stretch>
            <a:fillRect/>
          </a:stretch>
        </p:blipFill>
        <p:spPr>
          <a:xfrm>
            <a:off x="4114800" y="-45522"/>
            <a:ext cx="5257800" cy="6828312"/>
          </a:xfrm>
          <a:prstGeom prst="rect">
            <a:avLst/>
          </a:prstGeom>
          <a:ln>
            <a:noFill/>
          </a:ln>
          <a:effectLst>
            <a:softEdge rad="112500"/>
          </a:effectLst>
        </p:spPr>
      </p:pic>
      <p:pic>
        <p:nvPicPr>
          <p:cNvPr id="5" name="Picture 4" descr="Bavla.png"/>
          <p:cNvPicPr>
            <a:picLocks noChangeAspect="1"/>
          </p:cNvPicPr>
          <p:nvPr/>
        </p:nvPicPr>
        <p:blipFill>
          <a:blip r:embed="rId4"/>
          <a:stretch>
            <a:fillRect/>
          </a:stretch>
        </p:blipFill>
        <p:spPr>
          <a:xfrm>
            <a:off x="914400" y="2057400"/>
            <a:ext cx="4762500" cy="1514475"/>
          </a:xfrm>
          <a:prstGeom prst="rect">
            <a:avLst/>
          </a:prstGeom>
        </p:spPr>
      </p:pic>
      <p:pic>
        <p:nvPicPr>
          <p:cNvPr id="6" name="Picture 5" descr="1375811823.png"/>
          <p:cNvPicPr>
            <a:picLocks noChangeAspect="1"/>
          </p:cNvPicPr>
          <p:nvPr/>
        </p:nvPicPr>
        <p:blipFill>
          <a:blip r:embed="rId5"/>
          <a:stretch>
            <a:fillRect/>
          </a:stretch>
        </p:blipFill>
        <p:spPr>
          <a:xfrm>
            <a:off x="1295400" y="3505200"/>
            <a:ext cx="3124200" cy="237658"/>
          </a:xfrm>
          <a:prstGeom prst="rect">
            <a:avLst/>
          </a:prstGeom>
        </p:spPr>
      </p:pic>
      <p:sp>
        <p:nvSpPr>
          <p:cNvPr id="8" name="Text Box 16"/>
          <p:cNvSpPr txBox="1">
            <a:spLocks noChangeArrowheads="1"/>
          </p:cNvSpPr>
          <p:nvPr/>
        </p:nvSpPr>
        <p:spPr bwMode="auto">
          <a:xfrm>
            <a:off x="228600" y="3962400"/>
            <a:ext cx="5334000" cy="369332"/>
          </a:xfrm>
          <a:prstGeom prst="rect">
            <a:avLst/>
          </a:prstGeom>
          <a:noFill/>
          <a:ln w="9525" algn="ctr">
            <a:noFill/>
            <a:miter lim="800000"/>
            <a:headEnd/>
            <a:tailEnd/>
          </a:ln>
        </p:spPr>
        <p:txBody>
          <a:bodyPr>
            <a:spAutoFit/>
          </a:bodyPr>
          <a:lstStyle/>
          <a:p>
            <a:pPr algn="ctr"/>
            <a:r>
              <a:rPr lang="en-US" b="1" dirty="0" smtClean="0"/>
              <a:t>20 </a:t>
            </a:r>
            <a:r>
              <a:rPr lang="en-US" b="1" dirty="0" err="1" smtClean="0"/>
              <a:t>kms</a:t>
            </a:r>
            <a:r>
              <a:rPr lang="en-US" b="1" dirty="0" smtClean="0"/>
              <a:t> to </a:t>
            </a:r>
            <a:r>
              <a:rPr lang="en-US" b="1" dirty="0"/>
              <a:t>Royal Woods</a:t>
            </a:r>
          </a:p>
        </p:txBody>
      </p:sp>
      <p:cxnSp>
        <p:nvCxnSpPr>
          <p:cNvPr id="14" name="Straight Arrow Connector 13"/>
          <p:cNvCxnSpPr/>
          <p:nvPr/>
        </p:nvCxnSpPr>
        <p:spPr>
          <a:xfrm rot="5400000" flipH="1" flipV="1">
            <a:off x="4191000" y="4191000"/>
            <a:ext cx="2590800" cy="457200"/>
          </a:xfrm>
          <a:prstGeom prst="straightConnector1">
            <a:avLst/>
          </a:prstGeom>
          <a:ln w="47625">
            <a:solidFill>
              <a:srgbClr val="800000"/>
            </a:solidFill>
            <a:prstDash val="sysDot"/>
            <a:tailEnd type="triangle"/>
          </a:ln>
        </p:spPr>
        <p:style>
          <a:lnRef idx="2">
            <a:schemeClr val="accent2"/>
          </a:lnRef>
          <a:fillRef idx="0">
            <a:schemeClr val="accent2"/>
          </a:fillRef>
          <a:effectRef idx="1">
            <a:schemeClr val="accent2"/>
          </a:effectRef>
          <a:fontRef idx="minor">
            <a:schemeClr val="tx1"/>
          </a:fontRef>
        </p:style>
      </p:cxnSp>
      <p:pic>
        <p:nvPicPr>
          <p:cNvPr id="10" name="Picture 9" descr="Map-pinpoint-300x298.png"/>
          <p:cNvPicPr>
            <a:picLocks noChangeAspect="1"/>
          </p:cNvPicPr>
          <p:nvPr/>
        </p:nvPicPr>
        <p:blipFill>
          <a:blip r:embed="rId6" cstate="print"/>
          <a:stretch>
            <a:fillRect/>
          </a:stretch>
        </p:blipFill>
        <p:spPr>
          <a:xfrm rot="13405559" flipV="1">
            <a:off x="5612745" y="2794129"/>
            <a:ext cx="245146" cy="243512"/>
          </a:xfrm>
          <a:prstGeom prst="rect">
            <a:avLst/>
          </a:prstGeom>
        </p:spPr>
      </p:pic>
      <p:pic>
        <p:nvPicPr>
          <p:cNvPr id="12" name="Picture 11" descr="Map-pinpoint-300x298.png"/>
          <p:cNvPicPr>
            <a:picLocks noChangeAspect="1"/>
          </p:cNvPicPr>
          <p:nvPr/>
        </p:nvPicPr>
        <p:blipFill>
          <a:blip r:embed="rId6" cstate="print"/>
          <a:stretch>
            <a:fillRect/>
          </a:stretch>
        </p:blipFill>
        <p:spPr>
          <a:xfrm rot="13405559" flipV="1">
            <a:off x="5155544" y="5537330"/>
            <a:ext cx="245146" cy="243512"/>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3000"/>
                                        <p:tgtEl>
                                          <p:spTgt spid="6"/>
                                        </p:tgtEl>
                                      </p:cBhvr>
                                    </p:animEffect>
                                  </p:childTnLst>
                                </p:cTn>
                              </p:par>
                            </p:childTnLst>
                          </p:cTn>
                        </p:par>
                        <p:par>
                          <p:cTn id="14" fill="hold">
                            <p:stCondLst>
                              <p:cond delay="3000"/>
                            </p:stCondLst>
                            <p:childTnLst>
                              <p:par>
                                <p:cTn id="15" presetID="21"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8)">
                                      <p:cBhvr>
                                        <p:cTn id="17" dur="2000"/>
                                        <p:tgtEl>
                                          <p:spTgt spid="2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1000"/>
                                        <p:tgtEl>
                                          <p:spTgt spid="8">
                                            <p:txEl>
                                              <p:pRg st="0" end="0"/>
                                            </p:txEl>
                                          </p:spTgt>
                                        </p:tgtEl>
                                      </p:cBhvr>
                                    </p:animEffect>
                                  </p:childTnLst>
                                </p:cTn>
                              </p:par>
                              <p:par>
                                <p:cTn id="21" presetID="3" presetClass="emph" presetSubtype="2" accel="50000" decel="50000" fill="hold" grpId="1" nodeType="withEffect">
                                  <p:stCondLst>
                                    <p:cond delay="0"/>
                                  </p:stCondLst>
                                  <p:childTnLst>
                                    <p:animClr clrSpc="rgb" dir="cw">
                                      <p:cBhvr override="childStyle">
                                        <p:cTn id="22" dur="1000" fill="hold"/>
                                        <p:tgtEl>
                                          <p:spTgt spid="8">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par>
                          <p:cTn id="23" fill="hold">
                            <p:stCondLst>
                              <p:cond delay="5000"/>
                            </p:stCondLst>
                            <p:childTnLst>
                              <p:par>
                                <p:cTn id="24" presetID="2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2000"/>
                                        <p:tgtEl>
                                          <p:spTgt spid="14"/>
                                        </p:tgtEl>
                                      </p:cBhvr>
                                    </p:animEffect>
                                  </p:childTnLst>
                                </p:cTn>
                              </p:par>
                            </p:childTnLst>
                          </p:cTn>
                        </p:par>
                        <p:par>
                          <p:cTn id="27" fill="hold">
                            <p:stCondLst>
                              <p:cond delay="7000"/>
                            </p:stCondLst>
                            <p:childTnLst>
                              <p:par>
                                <p:cTn id="28" presetID="6" presetClass="entr" presetSubtype="16"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18" presetClass="emph" presetSubtype="0" fill="hold" grpId="2" nodeType="withEffect">
                                  <p:stCondLst>
                                    <p:cond delay="0"/>
                                  </p:stCondLst>
                                  <p:childTnLst>
                                    <p:set>
                                      <p:cBhvr override="childStyle">
                                        <p:cTn id="32" dur="1000" fill="hold"/>
                                        <p:tgtEl>
                                          <p:spTgt spid="8">
                                            <p:txEl>
                                              <p:pRg st="0" end="0"/>
                                            </p:txEl>
                                          </p:spTgt>
                                        </p:tgtEl>
                                        <p:attrNameLst>
                                          <p:attrName>style.textDecorationUnderline</p:attrName>
                                        </p:attrNameLst>
                                      </p:cBhvr>
                                      <p:to>
                                        <p:strVal val="true"/>
                                      </p:to>
                                    </p:set>
                                  </p:childTnLst>
                                </p:cTn>
                              </p:par>
                            </p:childTnLst>
                          </p:cTn>
                        </p:par>
                        <p:par>
                          <p:cTn id="33" fill="hold">
                            <p:stCondLst>
                              <p:cond delay="9000"/>
                            </p:stCondLst>
                            <p:childTnLst>
                              <p:par>
                                <p:cTn id="34" presetID="6"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rev="1"/>
      <p:bldP spid="8" grpId="1" build="allAtOnce"/>
      <p:bldP spid="8" grpId="2"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6" name="Rectangle 1"/>
          <p:cNvSpPr txBox="1">
            <a:spLocks noChangeArrowheads="1"/>
          </p:cNvSpPr>
          <p:nvPr/>
        </p:nvSpPr>
        <p:spPr>
          <a:xfrm>
            <a:off x="609600" y="1143000"/>
            <a:ext cx="7543800" cy="830997"/>
          </a:xfrm>
          <a:prstGeom prst="rect">
            <a:avLst/>
          </a:prstGeom>
          <a:noFill/>
        </p:spPr>
        <p:txBody>
          <a:bodyPr vert="horz" wrap="square" lIns="91440" tIns="45720" rIns="91440" bIns="45720" rtlCol="0" anchor="ctr">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err="1" smtClean="0">
                <a:ln>
                  <a:noFill/>
                </a:ln>
                <a:solidFill>
                  <a:srgbClr val="800000"/>
                </a:solidFill>
                <a:effectLst/>
                <a:uLnTx/>
                <a:uFillTx/>
                <a:latin typeface="+mn-lt"/>
                <a:ea typeface="+mn-ea"/>
                <a:cs typeface="Times New Roman" pitchFamily="18" charset="0"/>
              </a:rPr>
              <a:t>Bavla</a:t>
            </a:r>
            <a:r>
              <a:rPr kumimoji="0" lang="en-US" sz="1600" b="0" i="0" u="none" strike="noStrike" kern="1200" cap="none" spc="0" normalizeH="0" baseline="0" noProof="0" dirty="0" smtClean="0">
                <a:ln>
                  <a:noFill/>
                </a:ln>
                <a:solidFill>
                  <a:srgbClr val="800000"/>
                </a:solidFill>
                <a:effectLst/>
                <a:uLnTx/>
                <a:uFillTx/>
                <a:latin typeface="+mn-lt"/>
                <a:ea typeface="+mn-ea"/>
                <a:cs typeface="Times New Roman" pitchFamily="18" charset="0"/>
              </a:rPr>
              <a:t> </a:t>
            </a:r>
            <a:r>
              <a:rPr kumimoji="0" lang="en-US" sz="1600" b="0" i="0" u="none" strike="noStrike" kern="1200" cap="none" spc="0" normalizeH="0" baseline="0" noProof="0" dirty="0" smtClean="0">
                <a:ln>
                  <a:noFill/>
                </a:ln>
                <a:effectLst/>
                <a:uLnTx/>
                <a:uFillTx/>
                <a:latin typeface="+mn-lt"/>
                <a:ea typeface="+mn-ea"/>
                <a:cs typeface="Times New Roman" pitchFamily="18" charset="0"/>
              </a:rPr>
              <a:t>is a municipal town, located in the </a:t>
            </a:r>
            <a:r>
              <a:rPr kumimoji="0" lang="en-US" sz="1600" b="0" i="0" u="none" strike="noStrike" kern="1200" cap="none" spc="0" normalizeH="0" baseline="0" noProof="0" dirty="0" err="1" smtClean="0">
                <a:ln>
                  <a:noFill/>
                </a:ln>
                <a:effectLst/>
                <a:uLnTx/>
                <a:uFillTx/>
                <a:latin typeface="+mn-lt"/>
                <a:ea typeface="+mn-ea"/>
                <a:cs typeface="Times New Roman" pitchFamily="18" charset="0"/>
              </a:rPr>
              <a:t>Ahmedabad</a:t>
            </a:r>
            <a:r>
              <a:rPr kumimoji="0" lang="en-US" sz="1600" b="0" i="0" u="none" strike="noStrike" kern="1200" cap="none" spc="0" normalizeH="0" baseline="0" noProof="0" dirty="0" smtClean="0">
                <a:ln>
                  <a:noFill/>
                </a:ln>
                <a:effectLst/>
                <a:uLnTx/>
                <a:uFillTx/>
                <a:latin typeface="+mn-lt"/>
                <a:ea typeface="+mn-ea"/>
                <a:cs typeface="Times New Roman" pitchFamily="18" charset="0"/>
              </a:rPr>
              <a:t> district, Gujarat. The literacy rate is quite high here, The heart of this small town’s economy rests with the rice business. There are more than 130 rice mills and also a large grain market. </a:t>
            </a:r>
            <a:endParaRPr kumimoji="0" lang="en-US" sz="1600" b="0" i="0" u="none" strike="noStrike" kern="1200" cap="none" spc="0" normalizeH="0" baseline="0" noProof="0" dirty="0" smtClean="0">
              <a:ln>
                <a:noFill/>
              </a:ln>
              <a:effectLst/>
              <a:uLnTx/>
              <a:uFillTx/>
              <a:latin typeface="+mn-lt"/>
              <a:ea typeface="+mn-ea"/>
              <a:cs typeface="+mn-cs"/>
            </a:endParaRPr>
          </a:p>
        </p:txBody>
      </p:sp>
      <p:sp>
        <p:nvSpPr>
          <p:cNvPr id="7" name="Rectangle 1"/>
          <p:cNvSpPr txBox="1">
            <a:spLocks noChangeArrowheads="1"/>
          </p:cNvSpPr>
          <p:nvPr/>
        </p:nvSpPr>
        <p:spPr bwMode="auto">
          <a:xfrm>
            <a:off x="990600" y="4267200"/>
            <a:ext cx="5257800" cy="1631216"/>
          </a:xfrm>
          <a:prstGeom prst="rect">
            <a:avLst/>
          </a:prstGeom>
          <a:noFill/>
          <a:ln w="9525" cap="flat" cmpd="sng" algn="ctr">
            <a:noFill/>
            <a:prstDash val="solid"/>
            <a:miter lim="800000"/>
            <a:headEnd/>
            <a:tailEnd/>
          </a:ln>
          <a:effectLst/>
        </p:spPr>
        <p:txBody>
          <a:bodyPr wrap="square" anchor="ctr">
            <a:spAutoFit/>
          </a:bodyPr>
          <a:lstStyle/>
          <a:p>
            <a:pPr algn="just" eaLnBrk="0" hangingPunct="0">
              <a:defRPr/>
            </a:pPr>
            <a:r>
              <a:rPr lang="en-US" sz="1400" kern="0" dirty="0" err="1">
                <a:ea typeface="Times New Roman" pitchFamily="18" charset="0"/>
                <a:cs typeface="Arial" pitchFamily="34" charset="0"/>
              </a:rPr>
              <a:t>Bavla</a:t>
            </a:r>
            <a:r>
              <a:rPr lang="en-US" sz="1400" kern="0" dirty="0">
                <a:ea typeface="Times New Roman" pitchFamily="18" charset="0"/>
                <a:cs typeface="Arial" pitchFamily="34" charset="0"/>
              </a:rPr>
              <a:t> is bustling with more activities, making it a business city. It houses quite a number of </a:t>
            </a:r>
            <a:r>
              <a:rPr lang="en-US" sz="1600" kern="0" dirty="0">
                <a:ea typeface="Times New Roman" pitchFamily="18" charset="0"/>
                <a:cs typeface="Arial" pitchFamily="34" charset="0"/>
              </a:rPr>
              <a:t>pharmaceutical</a:t>
            </a:r>
            <a:r>
              <a:rPr lang="en-US" sz="1400" kern="0" dirty="0">
                <a:ea typeface="Times New Roman" pitchFamily="18" charset="0"/>
                <a:cs typeface="Arial" pitchFamily="34" charset="0"/>
              </a:rPr>
              <a:t> companies with the nearest industrial estate being </a:t>
            </a:r>
            <a:r>
              <a:rPr lang="en-US" sz="1400" kern="0" dirty="0" smtClean="0">
                <a:solidFill>
                  <a:srgbClr val="800000"/>
                </a:solidFill>
                <a:ea typeface="Times New Roman" pitchFamily="18" charset="0"/>
                <a:cs typeface="Arial" pitchFamily="34" charset="0"/>
              </a:rPr>
              <a:t>Kerala</a:t>
            </a:r>
            <a:r>
              <a:rPr lang="en-US" sz="1400" kern="0" dirty="0">
                <a:solidFill>
                  <a:srgbClr val="800000"/>
                </a:solidFill>
                <a:ea typeface="Times New Roman" pitchFamily="18" charset="0"/>
                <a:cs typeface="Arial" pitchFamily="34" charset="0"/>
              </a:rPr>
              <a:t> </a:t>
            </a:r>
            <a:r>
              <a:rPr lang="en-US" sz="1400" kern="0" dirty="0" smtClean="0">
                <a:ea typeface="Times New Roman" pitchFamily="18" charset="0"/>
                <a:cs typeface="Arial" pitchFamily="34" charset="0"/>
              </a:rPr>
              <a:t>and </a:t>
            </a:r>
            <a:r>
              <a:rPr lang="en-US" sz="1400" kern="0" dirty="0">
                <a:ea typeface="Times New Roman" pitchFamily="18" charset="0"/>
                <a:cs typeface="Arial" pitchFamily="34" charset="0"/>
              </a:rPr>
              <a:t>SKF bearing, which is just 7 </a:t>
            </a:r>
            <a:r>
              <a:rPr lang="en-US" sz="1400" kern="0" dirty="0" err="1">
                <a:ea typeface="Times New Roman" pitchFamily="18" charset="0"/>
                <a:cs typeface="Arial" pitchFamily="34" charset="0"/>
              </a:rPr>
              <a:t>kms</a:t>
            </a:r>
            <a:r>
              <a:rPr lang="en-US" sz="1400" kern="0" dirty="0">
                <a:ea typeface="Times New Roman" pitchFamily="18" charset="0"/>
                <a:cs typeface="Arial" pitchFamily="34" charset="0"/>
              </a:rPr>
              <a:t> away from </a:t>
            </a:r>
            <a:r>
              <a:rPr lang="en-US" sz="1400" kern="0" dirty="0" err="1">
                <a:ea typeface="Times New Roman" pitchFamily="18" charset="0"/>
                <a:cs typeface="Arial" pitchFamily="34" charset="0"/>
              </a:rPr>
              <a:t>Bavla</a:t>
            </a:r>
            <a:r>
              <a:rPr lang="en-US" sz="1400" kern="0" dirty="0">
                <a:ea typeface="Times New Roman" pitchFamily="18" charset="0"/>
                <a:cs typeface="Arial" pitchFamily="34" charset="0"/>
              </a:rPr>
              <a:t>. Apart from the business end, </a:t>
            </a:r>
            <a:r>
              <a:rPr lang="en-US" sz="1400" kern="0" dirty="0" err="1">
                <a:ea typeface="Times New Roman" pitchFamily="18" charset="0"/>
                <a:cs typeface="Arial" pitchFamily="34" charset="0"/>
              </a:rPr>
              <a:t>Bavla</a:t>
            </a:r>
            <a:r>
              <a:rPr lang="en-US" sz="1400" kern="0" dirty="0">
                <a:ea typeface="Times New Roman" pitchFamily="18" charset="0"/>
                <a:cs typeface="Arial" pitchFamily="34" charset="0"/>
              </a:rPr>
              <a:t> is also known for its wonderful tourist locations such as </a:t>
            </a:r>
            <a:r>
              <a:rPr lang="en-US" sz="1400" kern="0" dirty="0" err="1">
                <a:ea typeface="Times New Roman" pitchFamily="18" charset="0"/>
                <a:cs typeface="Arial" pitchFamily="34" charset="0"/>
              </a:rPr>
              <a:t>Lothal</a:t>
            </a:r>
            <a:r>
              <a:rPr lang="en-US" sz="1400" kern="0" dirty="0">
                <a:ea typeface="Times New Roman" pitchFamily="18" charset="0"/>
                <a:cs typeface="Arial" pitchFamily="34" charset="0"/>
              </a:rPr>
              <a:t>, an ancient village belonging to the beautifully structured </a:t>
            </a:r>
            <a:r>
              <a:rPr lang="en-US" sz="1400" kern="0" dirty="0" err="1">
                <a:ea typeface="Times New Roman" pitchFamily="18" charset="0"/>
                <a:cs typeface="Arial" pitchFamily="34" charset="0"/>
              </a:rPr>
              <a:t>Harappan</a:t>
            </a:r>
            <a:r>
              <a:rPr lang="en-US" sz="1400" kern="0" dirty="0">
                <a:ea typeface="Times New Roman" pitchFamily="18" charset="0"/>
                <a:cs typeface="Arial" pitchFamily="34" charset="0"/>
              </a:rPr>
              <a:t> civilization, </a:t>
            </a:r>
            <a:r>
              <a:rPr lang="en-US" sz="1400" kern="0" dirty="0" err="1">
                <a:ea typeface="Times New Roman" pitchFamily="18" charset="0"/>
                <a:cs typeface="Arial" pitchFamily="34" charset="0"/>
              </a:rPr>
              <a:t>Ganapatipura</a:t>
            </a:r>
            <a:r>
              <a:rPr lang="en-US" sz="1400" kern="0" dirty="0">
                <a:ea typeface="Times New Roman" pitchFamily="18" charset="0"/>
                <a:cs typeface="Arial" pitchFamily="34" charset="0"/>
              </a:rPr>
              <a:t> temple, </a:t>
            </a:r>
            <a:r>
              <a:rPr lang="en-US" sz="1400" kern="0" dirty="0" err="1">
                <a:ea typeface="Times New Roman" pitchFamily="18" charset="0"/>
                <a:cs typeface="Arial" pitchFamily="34" charset="0"/>
              </a:rPr>
              <a:t>Swaminaravan</a:t>
            </a:r>
            <a:r>
              <a:rPr lang="en-US" sz="1400" kern="0" dirty="0">
                <a:ea typeface="Times New Roman" pitchFamily="18" charset="0"/>
                <a:cs typeface="Arial" pitchFamily="34" charset="0"/>
              </a:rPr>
              <a:t> temple and many others.</a:t>
            </a:r>
            <a:endParaRPr lang="en-US" sz="1400" kern="0" dirty="0">
              <a:ea typeface="Calibri" pitchFamily="34" charset="0"/>
              <a:cs typeface="Arial" pitchFamily="34" charset="0"/>
            </a:endParaRPr>
          </a:p>
        </p:txBody>
      </p:sp>
      <p:pic>
        <p:nvPicPr>
          <p:cNvPr id="8" name="Picture 7" descr="nnnn.png"/>
          <p:cNvPicPr>
            <a:picLocks noChangeAspect="1"/>
          </p:cNvPicPr>
          <p:nvPr/>
        </p:nvPicPr>
        <p:blipFill>
          <a:blip r:embed="rId3"/>
          <a:stretch>
            <a:fillRect/>
          </a:stretch>
        </p:blipFill>
        <p:spPr>
          <a:xfrm>
            <a:off x="914400" y="1828800"/>
            <a:ext cx="7086600" cy="2600325"/>
          </a:xfrm>
          <a:prstGeom prst="rect">
            <a:avLst/>
          </a:prstGeom>
          <a:ln>
            <a:noFill/>
          </a:ln>
          <a:effectLst>
            <a:softEdge rad="112500"/>
          </a:effectLst>
        </p:spPr>
      </p:pic>
      <p:pic>
        <p:nvPicPr>
          <p:cNvPr id="13" name="Picture 12" descr="SKF.png"/>
          <p:cNvPicPr>
            <a:picLocks noChangeAspect="1"/>
          </p:cNvPicPr>
          <p:nvPr/>
        </p:nvPicPr>
        <p:blipFill>
          <a:blip r:embed="rId4"/>
          <a:stretch>
            <a:fillRect/>
          </a:stretch>
        </p:blipFill>
        <p:spPr>
          <a:xfrm>
            <a:off x="6096000" y="4381500"/>
            <a:ext cx="1753707" cy="1714500"/>
          </a:xfrm>
          <a:prstGeom prst="rect">
            <a:avLst/>
          </a:prstGeom>
          <a:ln>
            <a:noFill/>
          </a:ln>
          <a:effectLst>
            <a:softEdge rad="11250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1"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8)">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ensville.png"/>
          <p:cNvPicPr>
            <a:picLocks noChangeAspect="1"/>
          </p:cNvPicPr>
          <p:nvPr/>
        </p:nvPicPr>
        <p:blipFill>
          <a:blip r:embed="rId2"/>
          <a:stretch>
            <a:fillRect/>
          </a:stretch>
        </p:blipFill>
        <p:spPr>
          <a:xfrm>
            <a:off x="0" y="0"/>
            <a:ext cx="9144000" cy="6858000"/>
          </a:xfrm>
          <a:prstGeom prst="rect">
            <a:avLst/>
          </a:prstGeom>
        </p:spPr>
      </p:pic>
      <p:pic>
        <p:nvPicPr>
          <p:cNvPr id="4" name="Picture 3" descr="golf-living.png"/>
          <p:cNvPicPr>
            <a:picLocks noChangeAspect="1"/>
          </p:cNvPicPr>
          <p:nvPr/>
        </p:nvPicPr>
        <p:blipFill>
          <a:blip r:embed="rId3"/>
          <a:stretch>
            <a:fillRect/>
          </a:stretch>
        </p:blipFill>
        <p:spPr>
          <a:xfrm>
            <a:off x="838200" y="3200400"/>
            <a:ext cx="4191000" cy="1114425"/>
          </a:xfrm>
          <a:prstGeom prst="rect">
            <a:avLst/>
          </a:prstGeom>
        </p:spPr>
      </p:pic>
      <p:pic>
        <p:nvPicPr>
          <p:cNvPr id="7" name="Picture 6" descr="1375811823.png"/>
          <p:cNvPicPr>
            <a:picLocks noChangeAspect="1"/>
          </p:cNvPicPr>
          <p:nvPr/>
        </p:nvPicPr>
        <p:blipFill>
          <a:blip r:embed="rId4"/>
          <a:stretch>
            <a:fillRect/>
          </a:stretch>
        </p:blipFill>
        <p:spPr>
          <a:xfrm>
            <a:off x="1371600" y="4038600"/>
            <a:ext cx="3124200" cy="237658"/>
          </a:xfrm>
          <a:prstGeom prst="rect">
            <a:avLst/>
          </a:prstGeom>
        </p:spPr>
      </p:pic>
      <p:pic>
        <p:nvPicPr>
          <p:cNvPr id="8" name="Picture 7" descr="Untitled-1.png"/>
          <p:cNvPicPr>
            <a:picLocks noChangeAspect="1"/>
          </p:cNvPicPr>
          <p:nvPr/>
        </p:nvPicPr>
        <p:blipFill>
          <a:blip r:embed="rId5"/>
          <a:stretch>
            <a:fillRect/>
          </a:stretch>
        </p:blipFill>
        <p:spPr>
          <a:xfrm>
            <a:off x="1219200" y="1990725"/>
            <a:ext cx="3781425" cy="1590675"/>
          </a:xfrm>
          <a:prstGeom prst="rect">
            <a:avLst/>
          </a:prstGeom>
        </p:spPr>
      </p:pic>
      <p:sp>
        <p:nvSpPr>
          <p:cNvPr id="9" name="Text Box 16"/>
          <p:cNvSpPr txBox="1">
            <a:spLocks noChangeArrowheads="1"/>
          </p:cNvSpPr>
          <p:nvPr/>
        </p:nvSpPr>
        <p:spPr bwMode="auto">
          <a:xfrm>
            <a:off x="228600" y="4648200"/>
            <a:ext cx="5334000" cy="369332"/>
          </a:xfrm>
          <a:prstGeom prst="rect">
            <a:avLst/>
          </a:prstGeom>
          <a:noFill/>
          <a:ln w="9525" algn="ctr">
            <a:noFill/>
            <a:miter lim="800000"/>
            <a:headEnd/>
            <a:tailEnd/>
          </a:ln>
        </p:spPr>
        <p:txBody>
          <a:bodyPr>
            <a:spAutoFit/>
          </a:bodyPr>
          <a:lstStyle/>
          <a:p>
            <a:pPr algn="ctr"/>
            <a:r>
              <a:rPr lang="en-US" b="1" dirty="0" smtClean="0"/>
              <a:t>5 </a:t>
            </a:r>
            <a:r>
              <a:rPr lang="en-US" b="1" dirty="0" err="1"/>
              <a:t>kms</a:t>
            </a:r>
            <a:r>
              <a:rPr lang="en-US" b="1" dirty="0"/>
              <a:t> </a:t>
            </a:r>
            <a:r>
              <a:rPr lang="en-US" b="1" dirty="0" smtClean="0"/>
              <a:t>to </a:t>
            </a:r>
            <a:r>
              <a:rPr lang="en-US" b="1" dirty="0"/>
              <a:t>Royal Woods</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2000"/>
                                        <p:tgtEl>
                                          <p:spTgt spid="9">
                                            <p:txEl>
                                              <p:pRg st="0" end="0"/>
                                            </p:txEl>
                                          </p:spTgt>
                                        </p:tgtEl>
                                      </p:cBhvr>
                                    </p:animEffect>
                                  </p:childTnLst>
                                </p:cTn>
                              </p:par>
                              <p:par>
                                <p:cTn id="21" presetID="3" presetClass="emph" presetSubtype="2" accel="50000" decel="50000" fill="hold" grpId="1" nodeType="withEffect">
                                  <p:stCondLst>
                                    <p:cond delay="0"/>
                                  </p:stCondLst>
                                  <p:childTnLst>
                                    <p:animClr clrSpc="rgb" dir="cw">
                                      <p:cBhvr override="childStyle">
                                        <p:cTn id="22" dur="5000" fill="hold"/>
                                        <p:tgtEl>
                                          <p:spTgt spid="9">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9">
                                            <p:txEl>
                                              <p:pRg st="0" end="0"/>
                                            </p:txEl>
                                          </p:spTgt>
                                        </p:tgtEl>
                                        <p:attrNameLst>
                                          <p:attrName>ppt_c</p:attrName>
                                        </p:attrNameLst>
                                      </p:cBhvr>
                                      <p:to>
                                        <a:schemeClr val="bg1"/>
                                      </p:to>
                                    </p:animClr>
                                  </p:subTnLst>
                                </p:cTn>
                              </p:par>
                            </p:childTnLst>
                          </p:cTn>
                        </p:par>
                        <p:par>
                          <p:cTn id="23" fill="hold">
                            <p:stCondLst>
                              <p:cond delay="7000"/>
                            </p:stCondLst>
                            <p:childTnLst>
                              <p:par>
                                <p:cTn id="24" presetID="18" presetClass="emph" presetSubtype="0" fill="hold" grpId="2" nodeType="afterEffect">
                                  <p:stCondLst>
                                    <p:cond delay="0"/>
                                  </p:stCondLst>
                                  <p:childTnLst>
                                    <p:set>
                                      <p:cBhvr override="childStyle">
                                        <p:cTn id="25" dur="8000" fill="hold"/>
                                        <p:tgtEl>
                                          <p:spTgt spid="9">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rev="1"/>
      <p:bldP spid="9" grpId="1" build="allAtOnce"/>
      <p:bldP spid="9" grpId="2"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ukraland-land.jpg"/>
          <p:cNvPicPr>
            <a:picLocks noChangeAspect="1"/>
          </p:cNvPicPr>
          <p:nvPr/>
        </p:nvPicPr>
        <p:blipFill>
          <a:blip r:embed="rId2"/>
          <a:stretch>
            <a:fillRect/>
          </a:stretch>
        </p:blipFill>
        <p:spPr>
          <a:xfrm>
            <a:off x="0" y="0"/>
            <a:ext cx="9144000" cy="6858000"/>
          </a:xfrm>
          <a:prstGeom prst="rect">
            <a:avLst/>
          </a:prstGeom>
        </p:spPr>
      </p:pic>
      <p:pic>
        <p:nvPicPr>
          <p:cNvPr id="15" name="Picture 14" descr="white bacground .jpg"/>
          <p:cNvPicPr>
            <a:picLocks noChangeAspect="1"/>
          </p:cNvPicPr>
          <p:nvPr/>
        </p:nvPicPr>
        <p:blipFill>
          <a:blip r:embed="rId3"/>
          <a:stretch>
            <a:fillRect/>
          </a:stretch>
        </p:blipFill>
        <p:spPr>
          <a:xfrm>
            <a:off x="914400" y="1206500"/>
            <a:ext cx="8120743" cy="5118100"/>
          </a:xfrm>
          <a:prstGeom prst="rect">
            <a:avLst/>
          </a:prstGeom>
        </p:spPr>
      </p:pic>
      <p:sp>
        <p:nvSpPr>
          <p:cNvPr id="7" name="Rectangle 3"/>
          <p:cNvSpPr txBox="1">
            <a:spLocks noChangeArrowheads="1"/>
          </p:cNvSpPr>
          <p:nvPr/>
        </p:nvSpPr>
        <p:spPr>
          <a:xfrm>
            <a:off x="990600" y="1219200"/>
            <a:ext cx="5715000" cy="1676400"/>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noProof="0" dirty="0" smtClean="0">
                <a:ln>
                  <a:noFill/>
                </a:ln>
                <a:effectLst/>
                <a:uLnTx/>
                <a:uFillTx/>
                <a:ea typeface="+mn-ea"/>
                <a:cs typeface="+mn-cs"/>
              </a:rPr>
              <a:t> </a:t>
            </a:r>
            <a:r>
              <a:rPr kumimoji="0" lang="en-US" sz="1600" b="0" i="0" u="none" strike="noStrike" kern="1200" cap="none" spc="0" normalizeH="0" baseline="0" noProof="0" dirty="0" err="1" smtClean="0">
                <a:ln>
                  <a:noFill/>
                </a:ln>
                <a:effectLst/>
                <a:uLnTx/>
                <a:uFillTx/>
                <a:ea typeface="+mn-ea"/>
                <a:cs typeface="+mn-cs"/>
              </a:rPr>
              <a:t>Kensville</a:t>
            </a:r>
            <a:r>
              <a:rPr kumimoji="0" lang="en-US" sz="1600" b="0" i="0" u="none" strike="noStrike" kern="1200" cap="none" spc="0" normalizeH="0" baseline="0" noProof="0" dirty="0" smtClean="0">
                <a:ln>
                  <a:noFill/>
                </a:ln>
                <a:effectLst/>
                <a:uLnTx/>
                <a:uFillTx/>
                <a:ea typeface="+mn-ea"/>
                <a:cs typeface="+mn-cs"/>
              </a:rPr>
              <a:t> is spread across 900 acres is one of the most highly acclaimed golf course plotting project of Gujarat.</a:t>
            </a:r>
          </a:p>
          <a:p>
            <a:pPr marL="0" marR="0" lvl="0" indent="0" defTabSz="914400" rtl="0" eaLnBrk="1" fontAlgn="auto" latinLnBrk="0" hangingPunct="1">
              <a:lnSpc>
                <a:spcPct val="100000"/>
              </a:lnSpc>
              <a:spcBef>
                <a:spcPct val="20000"/>
              </a:spcBef>
              <a:spcAft>
                <a:spcPts val="0"/>
              </a:spcAft>
              <a:buClrTx/>
              <a:buSzTx/>
              <a:buFontTx/>
              <a:buNone/>
              <a:tabLst/>
              <a:defRPr/>
            </a:pPr>
            <a:endParaRPr kumimoji="0" lang="en-US" sz="1600" b="0" i="0" u="none" strike="noStrike" kern="1200" cap="none" spc="0" normalizeH="0" baseline="0" noProof="0" dirty="0" smtClean="0">
              <a:ln>
                <a:noFill/>
              </a:ln>
              <a:effectLst/>
              <a:uLnTx/>
              <a:uFillTx/>
              <a:ea typeface="+mn-ea"/>
              <a:cs typeface="+mn-cs"/>
            </a:endParaRP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baseline="0" noProof="0" dirty="0" smtClean="0">
                <a:ln>
                  <a:noFill/>
                </a:ln>
                <a:effectLst/>
                <a:uLnTx/>
                <a:uFillTx/>
                <a:ea typeface="+mn-ea"/>
                <a:cs typeface="+mn-cs"/>
              </a:rPr>
              <a:t>At </a:t>
            </a:r>
            <a:r>
              <a:rPr kumimoji="0" lang="en-US" sz="1600" b="0" i="0" u="none" strike="noStrike" kern="1200" cap="none" spc="0" normalizeH="0" baseline="0" noProof="0" dirty="0" err="1" smtClean="0">
                <a:ln>
                  <a:noFill/>
                </a:ln>
                <a:effectLst/>
                <a:uLnTx/>
                <a:uFillTx/>
                <a:ea typeface="+mn-ea"/>
                <a:cs typeface="+mn-cs"/>
              </a:rPr>
              <a:t>Kensville</a:t>
            </a:r>
            <a:r>
              <a:rPr kumimoji="0" lang="en-US" sz="1600" b="0" i="0" u="none" strike="noStrike" kern="1200" cap="none" spc="0" normalizeH="0" baseline="0" noProof="0" dirty="0" smtClean="0">
                <a:ln>
                  <a:noFill/>
                </a:ln>
                <a:effectLst/>
                <a:uLnTx/>
                <a:uFillTx/>
                <a:ea typeface="+mn-ea"/>
                <a:cs typeface="+mn-cs"/>
              </a:rPr>
              <a:t> Golf, the philosophy toward the sport is simple: give players a tournament feeling even before they step on the links.</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baseline="0" noProof="0" dirty="0" smtClean="0">
                <a:ln>
                  <a:noFill/>
                </a:ln>
                <a:effectLst/>
                <a:uLnTx/>
                <a:uFillTx/>
                <a:ea typeface="+mn-ea"/>
                <a:cs typeface="+mn-cs"/>
              </a:rPr>
              <a:t>      </a:t>
            </a:r>
          </a:p>
        </p:txBody>
      </p:sp>
      <p:pic>
        <p:nvPicPr>
          <p:cNvPr id="10" name="Picture 8" descr="C:\Users\New Shukra\Desktop\images (1).jpg"/>
          <p:cNvPicPr>
            <a:picLocks noChangeAspect="1" noChangeArrowheads="1"/>
          </p:cNvPicPr>
          <p:nvPr/>
        </p:nvPicPr>
        <p:blipFill>
          <a:blip r:embed="rId4"/>
          <a:srcRect/>
          <a:stretch>
            <a:fillRect/>
          </a:stretch>
        </p:blipFill>
        <p:spPr bwMode="auto">
          <a:xfrm>
            <a:off x="3247833" y="2667000"/>
            <a:ext cx="2620909" cy="2485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9" descr="C:\Users\New Shukra\Desktop\images.jpg"/>
          <p:cNvPicPr>
            <a:picLocks noChangeAspect="1" noChangeArrowheads="1"/>
          </p:cNvPicPr>
          <p:nvPr/>
        </p:nvPicPr>
        <p:blipFill>
          <a:blip r:embed="rId5"/>
          <a:srcRect/>
          <a:stretch>
            <a:fillRect/>
          </a:stretch>
        </p:blipFill>
        <p:spPr bwMode="auto">
          <a:xfrm>
            <a:off x="1144342" y="2667000"/>
            <a:ext cx="2110640"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Kensville copy.jpg"/>
          <p:cNvPicPr>
            <a:picLocks noChangeAspect="1"/>
          </p:cNvPicPr>
          <p:nvPr/>
        </p:nvPicPr>
        <p:blipFill>
          <a:blip r:embed="rId6"/>
          <a:stretch>
            <a:fillRect/>
          </a:stretch>
        </p:blipFill>
        <p:spPr>
          <a:xfrm>
            <a:off x="6400800" y="1250203"/>
            <a:ext cx="2590800" cy="1340597"/>
          </a:xfrm>
          <a:prstGeom prst="rect">
            <a:avLst/>
          </a:prstGeom>
        </p:spPr>
      </p:pic>
      <p:pic>
        <p:nvPicPr>
          <p:cNvPr id="12" name="Picture 7" descr="C:\Users\New Shukra\Desktop\images (2).jpg"/>
          <p:cNvPicPr>
            <a:picLocks noChangeAspect="1" noChangeArrowheads="1"/>
          </p:cNvPicPr>
          <p:nvPr/>
        </p:nvPicPr>
        <p:blipFill>
          <a:blip r:embed="rId7"/>
          <a:srcRect/>
          <a:stretch>
            <a:fillRect/>
          </a:stretch>
        </p:blipFill>
        <p:spPr bwMode="auto">
          <a:xfrm>
            <a:off x="5868742" y="2646312"/>
            <a:ext cx="2894258" cy="246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3"/>
          <p:cNvSpPr txBox="1">
            <a:spLocks noChangeArrowheads="1"/>
          </p:cNvSpPr>
          <p:nvPr/>
        </p:nvSpPr>
        <p:spPr bwMode="auto">
          <a:xfrm>
            <a:off x="1143000" y="5410200"/>
            <a:ext cx="7086600" cy="609600"/>
          </a:xfrm>
          <a:prstGeom prst="rect">
            <a:avLst/>
          </a:prstGeom>
          <a:noFill/>
          <a:ln w="9525">
            <a:noFill/>
            <a:miter lim="800000"/>
            <a:headEnd/>
            <a:tailEnd/>
          </a:ln>
        </p:spPr>
        <p:txBody>
          <a:bodyPr/>
          <a:lstStyle/>
          <a:p>
            <a:r>
              <a:rPr lang="en-US" dirty="0"/>
              <a:t>There are many celebrity’s plot in </a:t>
            </a:r>
            <a:r>
              <a:rPr lang="en-US" dirty="0" err="1"/>
              <a:t>kensville</a:t>
            </a:r>
            <a:r>
              <a:rPr lang="en-US" dirty="0"/>
              <a:t> like </a:t>
            </a:r>
            <a:r>
              <a:rPr lang="en-US" dirty="0" err="1"/>
              <a:t>Amitabh</a:t>
            </a:r>
            <a:r>
              <a:rPr lang="en-US" dirty="0"/>
              <a:t> </a:t>
            </a:r>
            <a:r>
              <a:rPr lang="en-US" dirty="0" err="1"/>
              <a:t>Bachchan</a:t>
            </a:r>
            <a:r>
              <a:rPr lang="en-US" dirty="0"/>
              <a:t>, </a:t>
            </a:r>
            <a:r>
              <a:rPr lang="en-US" dirty="0" err="1"/>
              <a:t>Sachin</a:t>
            </a:r>
            <a:r>
              <a:rPr lang="en-US" dirty="0"/>
              <a:t> </a:t>
            </a:r>
            <a:r>
              <a:rPr lang="en-US" dirty="0" err="1"/>
              <a:t>Tendulkar</a:t>
            </a:r>
            <a:r>
              <a:rPr lang="en-US" dirty="0"/>
              <a:t>, </a:t>
            </a:r>
            <a:r>
              <a:rPr lang="en-US" dirty="0" err="1"/>
              <a:t>Parthiv</a:t>
            </a:r>
            <a:r>
              <a:rPr lang="en-US" dirty="0"/>
              <a:t> Patel, etc.. Which is just 5 km away from Royal Woods.</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2000"/>
                                        <p:tgtEl>
                                          <p:spTgt spid="1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22" presetClass="entr" presetSubtype="1"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2000"/>
                                        <p:tgtEl>
                                          <p:spTgt spid="7">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up)">
                                      <p:cBhvr>
                                        <p:cTn id="20" dur="2000"/>
                                        <p:tgtEl>
                                          <p:spTgt spid="7">
                                            <p:txEl>
                                              <p:pRg st="2" end="2"/>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up)">
                                      <p:cBhvr>
                                        <p:cTn id="23" dur="2000"/>
                                        <p:tgtEl>
                                          <p:spTgt spid="7">
                                            <p:txEl>
                                              <p:pRg st="3" end="3"/>
                                            </p:txEl>
                                          </p:spTgt>
                                        </p:tgtEl>
                                      </p:cBhvr>
                                    </p:animEffect>
                                  </p:childTnLst>
                                </p:cTn>
                              </p:par>
                            </p:childTnLst>
                          </p:cTn>
                        </p:par>
                        <p:par>
                          <p:cTn id="24" fill="hold">
                            <p:stCondLst>
                              <p:cond delay="4000"/>
                            </p:stCondLst>
                            <p:childTnLst>
                              <p:par>
                                <p:cTn id="25" presetID="22" presetClass="entr" presetSubtype="1" fill="hold"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up)">
                                      <p:cBhvr>
                                        <p:cTn id="27" dur="1000"/>
                                        <p:tgtEl>
                                          <p:spTgt spid="17">
                                            <p:txEl>
                                              <p:pRg st="0" end="0"/>
                                            </p:txEl>
                                          </p:spTgt>
                                        </p:tgtEl>
                                      </p:cBhvr>
                                    </p:animEffect>
                                  </p:childTnLst>
                                </p:cTn>
                              </p:par>
                            </p:childTnLst>
                          </p:cTn>
                        </p:par>
                        <p:par>
                          <p:cTn id="28" fill="hold">
                            <p:stCondLst>
                              <p:cond delay="5000"/>
                            </p:stCondLst>
                            <p:childTnLst>
                              <p:par>
                                <p:cTn id="29" presetID="8"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amond(in)">
                                      <p:cBhvr>
                                        <p:cTn id="31" dur="2000"/>
                                        <p:tgtEl>
                                          <p:spTgt spid="16"/>
                                        </p:tgtEl>
                                      </p:cBhvr>
                                    </p:animEffect>
                                  </p:childTnLst>
                                </p:cTn>
                              </p:par>
                              <p:par>
                                <p:cTn id="32" presetID="21"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8)">
                                      <p:cBhvr>
                                        <p:cTn id="34" dur="2000"/>
                                        <p:tgtEl>
                                          <p:spTgt spid="11"/>
                                        </p:tgtEl>
                                      </p:cBhvr>
                                    </p:animEffect>
                                  </p:childTnLst>
                                </p:cTn>
                              </p:par>
                              <p:par>
                                <p:cTn id="35" presetID="21"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8)">
                                      <p:cBhvr>
                                        <p:cTn id="37" dur="2000"/>
                                        <p:tgtEl>
                                          <p:spTgt spid="10"/>
                                        </p:tgtEl>
                                      </p:cBhvr>
                                    </p:animEffect>
                                  </p:childTnLst>
                                </p:cTn>
                              </p:par>
                              <p:par>
                                <p:cTn id="38" presetID="21" presetClass="entr" presetSubtype="8"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8)">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man.png"/>
          <p:cNvPicPr>
            <a:picLocks noChangeAspect="1"/>
          </p:cNvPicPr>
          <p:nvPr/>
        </p:nvPicPr>
        <p:blipFill>
          <a:blip r:embed="rId2"/>
          <a:stretch>
            <a:fillRect/>
          </a:stretch>
        </p:blipFill>
        <p:spPr>
          <a:xfrm>
            <a:off x="0" y="0"/>
            <a:ext cx="9144000" cy="6858000"/>
          </a:xfrm>
          <a:prstGeom prst="rect">
            <a:avLst/>
          </a:prstGeom>
        </p:spPr>
      </p:pic>
      <p:pic>
        <p:nvPicPr>
          <p:cNvPr id="13" name="Picture 12" descr="1375811823.png"/>
          <p:cNvPicPr>
            <a:picLocks noChangeAspect="1"/>
          </p:cNvPicPr>
          <p:nvPr/>
        </p:nvPicPr>
        <p:blipFill>
          <a:blip r:embed="rId3"/>
          <a:stretch>
            <a:fillRect/>
          </a:stretch>
        </p:blipFill>
        <p:spPr>
          <a:xfrm>
            <a:off x="1295400" y="4339526"/>
            <a:ext cx="3429000" cy="232474"/>
          </a:xfrm>
          <a:prstGeom prst="rect">
            <a:avLst/>
          </a:prstGeom>
        </p:spPr>
      </p:pic>
      <p:pic>
        <p:nvPicPr>
          <p:cNvPr id="11" name="Picture 10" descr="gujarat.png"/>
          <p:cNvPicPr>
            <a:picLocks noChangeAspect="1"/>
          </p:cNvPicPr>
          <p:nvPr/>
        </p:nvPicPr>
        <p:blipFill>
          <a:blip r:embed="rId4"/>
          <a:stretch>
            <a:fillRect/>
          </a:stretch>
        </p:blipFill>
        <p:spPr>
          <a:xfrm>
            <a:off x="1066800" y="2286000"/>
            <a:ext cx="4419600" cy="1066800"/>
          </a:xfrm>
          <a:prstGeom prst="rect">
            <a:avLst/>
          </a:prstGeom>
        </p:spPr>
      </p:pic>
      <p:pic>
        <p:nvPicPr>
          <p:cNvPr id="7" name="Picture 6" descr="the-growth-engine.png"/>
          <p:cNvPicPr>
            <a:picLocks noChangeAspect="1"/>
          </p:cNvPicPr>
          <p:nvPr/>
        </p:nvPicPr>
        <p:blipFill>
          <a:blip r:embed="rId5"/>
          <a:stretch>
            <a:fillRect/>
          </a:stretch>
        </p:blipFill>
        <p:spPr>
          <a:xfrm>
            <a:off x="914400" y="3279648"/>
            <a:ext cx="4267200" cy="1216152"/>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000"/>
                                        <p:tgtEl>
                                          <p:spTgt spid="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reate.png"/>
          <p:cNvPicPr>
            <a:picLocks noChangeAspect="1"/>
          </p:cNvPicPr>
          <p:nvPr/>
        </p:nvPicPr>
        <p:blipFill>
          <a:blip r:embed="rId2"/>
          <a:stretch>
            <a:fillRect/>
          </a:stretch>
        </p:blipFill>
        <p:spPr>
          <a:xfrm>
            <a:off x="0" y="0"/>
            <a:ext cx="9144000" cy="6858000"/>
          </a:xfrm>
          <a:prstGeom prst="rect">
            <a:avLst/>
          </a:prstGeom>
        </p:spPr>
      </p:pic>
      <p:pic>
        <p:nvPicPr>
          <p:cNvPr id="3" name="Picture 2" descr="i-create.png"/>
          <p:cNvPicPr>
            <a:picLocks noChangeAspect="1"/>
          </p:cNvPicPr>
          <p:nvPr/>
        </p:nvPicPr>
        <p:blipFill>
          <a:blip r:embed="rId3"/>
          <a:stretch>
            <a:fillRect/>
          </a:stretch>
        </p:blipFill>
        <p:spPr>
          <a:xfrm>
            <a:off x="1066800" y="2438400"/>
            <a:ext cx="3581400" cy="1143495"/>
          </a:xfrm>
          <a:prstGeom prst="rect">
            <a:avLst/>
          </a:prstGeom>
        </p:spPr>
      </p:pic>
      <p:pic>
        <p:nvPicPr>
          <p:cNvPr id="6" name="Picture 5" descr="1375811823.png"/>
          <p:cNvPicPr>
            <a:picLocks noChangeAspect="1"/>
          </p:cNvPicPr>
          <p:nvPr/>
        </p:nvPicPr>
        <p:blipFill>
          <a:blip r:embed="rId4"/>
          <a:stretch>
            <a:fillRect/>
          </a:stretch>
        </p:blipFill>
        <p:spPr>
          <a:xfrm>
            <a:off x="1143000" y="3657600"/>
            <a:ext cx="3352800" cy="228600"/>
          </a:xfrm>
          <a:prstGeom prst="rect">
            <a:avLst/>
          </a:prstGeom>
        </p:spPr>
      </p:pic>
      <p:sp>
        <p:nvSpPr>
          <p:cNvPr id="7" name="Text Box 16"/>
          <p:cNvSpPr txBox="1">
            <a:spLocks noChangeArrowheads="1"/>
          </p:cNvSpPr>
          <p:nvPr/>
        </p:nvSpPr>
        <p:spPr bwMode="auto">
          <a:xfrm>
            <a:off x="152400" y="4267200"/>
            <a:ext cx="5334000" cy="369332"/>
          </a:xfrm>
          <a:prstGeom prst="rect">
            <a:avLst/>
          </a:prstGeom>
          <a:noFill/>
          <a:ln w="9525" algn="ctr">
            <a:noFill/>
            <a:miter lim="800000"/>
            <a:headEnd/>
            <a:tailEnd/>
          </a:ln>
        </p:spPr>
        <p:txBody>
          <a:bodyPr>
            <a:spAutoFit/>
          </a:bodyPr>
          <a:lstStyle/>
          <a:p>
            <a:pPr algn="ctr"/>
            <a:r>
              <a:rPr lang="en-US" b="1" dirty="0" smtClean="0"/>
              <a:t>3 </a:t>
            </a:r>
            <a:r>
              <a:rPr lang="en-US" b="1" dirty="0" err="1"/>
              <a:t>kms</a:t>
            </a:r>
            <a:r>
              <a:rPr lang="en-US" b="1" dirty="0"/>
              <a:t> from Royal Woods</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000"/>
                                        <p:tgtEl>
                                          <p:spTgt spid="6"/>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2000"/>
                                        <p:tgtEl>
                                          <p:spTgt spid="7">
                                            <p:txEl>
                                              <p:pRg st="0" end="0"/>
                                            </p:txEl>
                                          </p:spTgt>
                                        </p:tgtEl>
                                      </p:cBhvr>
                                    </p:animEffect>
                                  </p:childTnLst>
                                </p:cTn>
                              </p:par>
                              <p:par>
                                <p:cTn id="18" presetID="3" presetClass="emph" presetSubtype="2" accel="50000" decel="50000" fill="hold" grpId="1" nodeType="withEffect">
                                  <p:stCondLst>
                                    <p:cond delay="0"/>
                                  </p:stCondLst>
                                  <p:childTnLst>
                                    <p:animClr clrSpc="rgb" dir="cw">
                                      <p:cBhvr override="childStyle">
                                        <p:cTn id="19" dur="5000" fill="hold"/>
                                        <p:tgtEl>
                                          <p:spTgt spid="7">
                                            <p:txEl>
                                              <p:pRg st="0" end="0"/>
                                            </p:txEl>
                                          </p:spTgt>
                                        </p:tgtEl>
                                        <p:attrNameLst>
                                          <p:attrName>style.color</p:attrName>
                                        </p:attrNameLst>
                                      </p:cBhvr>
                                      <p:to>
                                        <a:srgbClr val="FFF13B"/>
                                      </p:to>
                                    </p:animClr>
                                  </p:childTnLst>
                                  <p:subTnLst>
                                    <p:animClr clrSpc="rgb" dir="cw">
                                      <p:cBhvr override="childStyle">
                                        <p:cTn dur="1" fill="hold" display="0" masterRel="nextClick" afterEffect="1"/>
                                        <p:tgtEl>
                                          <p:spTgt spid="7">
                                            <p:txEl>
                                              <p:pRg st="0" end="0"/>
                                            </p:txEl>
                                          </p:spTgt>
                                        </p:tgtEl>
                                        <p:attrNameLst>
                                          <p:attrName>ppt_c</p:attrName>
                                        </p:attrNameLst>
                                      </p:cBhvr>
                                      <p:to>
                                        <a:schemeClr val="bg1"/>
                                      </p:to>
                                    </p:animClr>
                                  </p:subTnLst>
                                </p:cTn>
                              </p:par>
                            </p:childTnLst>
                          </p:cTn>
                        </p:par>
                        <p:par>
                          <p:cTn id="20" fill="hold">
                            <p:stCondLst>
                              <p:cond delay="7000"/>
                            </p:stCondLst>
                            <p:childTnLst>
                              <p:par>
                                <p:cTn id="21" presetID="18" presetClass="emph" presetSubtype="0" fill="hold" grpId="2" nodeType="afterEffect">
                                  <p:stCondLst>
                                    <p:cond delay="0"/>
                                  </p:stCondLst>
                                  <p:childTnLst>
                                    <p:set>
                                      <p:cBhvr override="childStyle">
                                        <p:cTn id="22" dur="8000" fill="hold"/>
                                        <p:tgtEl>
                                          <p:spTgt spid="7">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rev="1"/>
      <p:bldP spid="7" grpId="1" build="allAtOnce"/>
      <p:bldP spid="7" grpId="2"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pic>
        <p:nvPicPr>
          <p:cNvPr id="10" name="Picture 9" descr="narendra.png"/>
          <p:cNvPicPr>
            <a:picLocks noChangeAspect="1"/>
          </p:cNvPicPr>
          <p:nvPr/>
        </p:nvPicPr>
        <p:blipFill>
          <a:blip r:embed="rId3"/>
          <a:stretch>
            <a:fillRect/>
          </a:stretch>
        </p:blipFill>
        <p:spPr>
          <a:xfrm>
            <a:off x="838200" y="1752600"/>
            <a:ext cx="7239000" cy="2333625"/>
          </a:xfrm>
          <a:prstGeom prst="rect">
            <a:avLst/>
          </a:prstGeom>
          <a:ln>
            <a:noFill/>
          </a:ln>
          <a:effectLst>
            <a:softEdge rad="112500"/>
          </a:effectLst>
        </p:spPr>
      </p:pic>
      <p:sp>
        <p:nvSpPr>
          <p:cNvPr id="9" name="Rectangle 3"/>
          <p:cNvSpPr txBox="1">
            <a:spLocks noChangeArrowheads="1"/>
          </p:cNvSpPr>
          <p:nvPr/>
        </p:nvSpPr>
        <p:spPr>
          <a:xfrm>
            <a:off x="762000" y="990600"/>
            <a:ext cx="7391400" cy="990600"/>
          </a:xfrm>
          <a:prstGeom prst="rect">
            <a:avLst/>
          </a:prstGeom>
        </p:spPr>
        <p:txBody>
          <a:bodyPr vert="horz" lIns="91440" tIns="45720" rIns="91440" bIns="45720" rtlCol="0">
            <a:noAutofit/>
          </a:bodyPr>
          <a:lstStyle/>
          <a:p>
            <a:pPr marL="0" marR="0" lvl="0" indent="0" algn="just" defTabSz="914400" rtl="0" eaLnBrk="1" fontAlgn="auto" latinLnBrk="0" hangingPunct="1">
              <a:lnSpc>
                <a:spcPts val="2400"/>
              </a:lnSpc>
              <a:spcBef>
                <a:spcPct val="20000"/>
              </a:spcBef>
              <a:spcAft>
                <a:spcPts val="0"/>
              </a:spcAft>
              <a:buClrTx/>
              <a:buSzTx/>
              <a:buFontTx/>
              <a:buNone/>
              <a:tabLst/>
              <a:defRPr/>
            </a:pPr>
            <a:r>
              <a:rPr kumimoji="0" lang="en-US" sz="1400" b="1" i="0" u="none" strike="noStrike" kern="1200" cap="none" spc="0" normalizeH="0" baseline="0" noProof="0" dirty="0" err="1" smtClean="0">
                <a:ln>
                  <a:noFill/>
                </a:ln>
                <a:effectLst/>
                <a:uLnTx/>
                <a:uFillTx/>
                <a:ea typeface="+mn-ea"/>
                <a:cs typeface="+mn-cs"/>
              </a:rPr>
              <a:t>Bhoomi</a:t>
            </a:r>
            <a:r>
              <a:rPr kumimoji="0" lang="en-US" sz="1400" b="1" i="0" u="none" strike="noStrike" kern="1200" cap="none" spc="0" normalizeH="0" baseline="0" noProof="0" dirty="0" smtClean="0">
                <a:ln>
                  <a:noFill/>
                </a:ln>
                <a:effectLst/>
                <a:uLnTx/>
                <a:uFillTx/>
                <a:ea typeface="+mn-ea"/>
                <a:cs typeface="+mn-cs"/>
              </a:rPr>
              <a:t> </a:t>
            </a:r>
            <a:r>
              <a:rPr kumimoji="0" lang="en-US" sz="1400" b="1" i="0" u="none" strike="noStrike" kern="1200" cap="none" spc="0" normalizeH="0" baseline="0" noProof="0" dirty="0" err="1" smtClean="0">
                <a:ln>
                  <a:noFill/>
                </a:ln>
                <a:effectLst/>
                <a:uLnTx/>
                <a:uFillTx/>
                <a:ea typeface="+mn-ea"/>
                <a:cs typeface="+mn-cs"/>
              </a:rPr>
              <a:t>Pujan</a:t>
            </a:r>
            <a:r>
              <a:rPr kumimoji="0" lang="en-US" sz="1400" b="1" i="0" u="none" strike="noStrike" kern="1200" cap="none" spc="0" normalizeH="0" baseline="0" noProof="0" dirty="0" smtClean="0">
                <a:ln>
                  <a:noFill/>
                </a:ln>
                <a:effectLst/>
                <a:uLnTx/>
                <a:uFillTx/>
                <a:ea typeface="+mn-ea"/>
                <a:cs typeface="+mn-cs"/>
              </a:rPr>
              <a:t> and Foundation Stone Laying Ceremony of International Centre for Entrepreneurship and Technology (</a:t>
            </a:r>
            <a:r>
              <a:rPr kumimoji="0" lang="en-US" sz="1400" b="1" i="0" u="none" strike="noStrike" kern="1200" cap="none" spc="0" normalizeH="0" baseline="0" noProof="0" dirty="0" err="1" smtClean="0">
                <a:ln>
                  <a:noFill/>
                </a:ln>
                <a:effectLst/>
                <a:uLnTx/>
                <a:uFillTx/>
                <a:ea typeface="+mn-ea"/>
                <a:cs typeface="+mn-cs"/>
              </a:rPr>
              <a:t>icreate</a:t>
            </a:r>
            <a:r>
              <a:rPr kumimoji="0" lang="en-US" sz="1400" b="1" i="0" u="none" strike="noStrike" kern="1200" cap="none" spc="0" normalizeH="0" baseline="0" noProof="0" dirty="0" smtClean="0">
                <a:ln>
                  <a:noFill/>
                </a:ln>
                <a:effectLst/>
                <a:uLnTx/>
                <a:uFillTx/>
                <a:ea typeface="+mn-ea"/>
                <a:cs typeface="+mn-cs"/>
              </a:rPr>
              <a:t>) by </a:t>
            </a:r>
            <a:r>
              <a:rPr kumimoji="0" lang="en-US" sz="1400" b="1" i="0" u="none" strike="noStrike" kern="1200" cap="none" spc="0" normalizeH="0" baseline="0" noProof="0" dirty="0" err="1" smtClean="0">
                <a:ln>
                  <a:noFill/>
                </a:ln>
                <a:effectLst/>
                <a:uLnTx/>
                <a:uFillTx/>
                <a:ea typeface="+mn-ea"/>
                <a:cs typeface="+mn-cs"/>
              </a:rPr>
              <a:t>Shri</a:t>
            </a:r>
            <a:r>
              <a:rPr kumimoji="0" lang="en-US" sz="1400" b="1" i="0" u="none" strike="noStrike" kern="1200" cap="none" spc="0" normalizeH="0" baseline="0" noProof="0" dirty="0" smtClean="0">
                <a:ln>
                  <a:noFill/>
                </a:ln>
                <a:effectLst/>
                <a:uLnTx/>
                <a:uFillTx/>
                <a:ea typeface="+mn-ea"/>
                <a:cs typeface="+mn-cs"/>
              </a:rPr>
              <a:t> </a:t>
            </a:r>
            <a:r>
              <a:rPr kumimoji="0" lang="en-US" sz="1400" b="1" i="0" u="none" strike="noStrike" kern="1200" cap="none" spc="0" normalizeH="0" baseline="0" noProof="0" dirty="0" err="1" smtClean="0">
                <a:ln>
                  <a:noFill/>
                </a:ln>
                <a:effectLst/>
                <a:uLnTx/>
                <a:uFillTx/>
                <a:ea typeface="+mn-ea"/>
                <a:cs typeface="+mn-cs"/>
              </a:rPr>
              <a:t>Narendra</a:t>
            </a:r>
            <a:r>
              <a:rPr kumimoji="0" lang="en-US" sz="1400" b="1" i="0" u="none" strike="noStrike" kern="1200" cap="none" spc="0" normalizeH="0" baseline="0" noProof="0" dirty="0" smtClean="0">
                <a:ln>
                  <a:noFill/>
                </a:ln>
                <a:effectLst/>
                <a:uLnTx/>
                <a:uFillTx/>
                <a:ea typeface="+mn-ea"/>
                <a:cs typeface="+mn-cs"/>
              </a:rPr>
              <a:t> </a:t>
            </a:r>
            <a:r>
              <a:rPr kumimoji="0" lang="en-US" sz="1400" b="1" i="0" u="none" strike="noStrike" kern="1200" cap="none" spc="0" normalizeH="0" baseline="0" noProof="0" dirty="0" err="1" smtClean="0">
                <a:ln>
                  <a:noFill/>
                </a:ln>
                <a:effectLst/>
                <a:uLnTx/>
                <a:uFillTx/>
                <a:ea typeface="+mn-ea"/>
                <a:cs typeface="+mn-cs"/>
              </a:rPr>
              <a:t>Modi</a:t>
            </a:r>
            <a:r>
              <a:rPr kumimoji="0" lang="en-US" sz="1400" b="1" i="0" u="none" strike="noStrike" kern="1200" cap="none" spc="0" normalizeH="0" baseline="0" noProof="0" dirty="0" smtClean="0">
                <a:ln>
                  <a:noFill/>
                </a:ln>
                <a:effectLst/>
                <a:uLnTx/>
                <a:uFillTx/>
                <a:ea typeface="+mn-ea"/>
                <a:cs typeface="+mn-cs"/>
              </a:rPr>
              <a:t> ( Prime Minister, India), </a:t>
            </a:r>
          </a:p>
          <a:p>
            <a:pPr marL="0" marR="0" lvl="0" indent="0" algn="just" defTabSz="914400" rtl="0" eaLnBrk="1" fontAlgn="auto" latinLnBrk="0" hangingPunct="1">
              <a:spcAft>
                <a:spcPts val="0"/>
              </a:spcAft>
              <a:buClrTx/>
              <a:buSzTx/>
              <a:buFontTx/>
              <a:buNone/>
              <a:tabLst/>
              <a:defRPr/>
            </a:pPr>
            <a:r>
              <a:rPr kumimoji="0" lang="en-US" sz="1400" b="1" i="0" u="none" strike="noStrike" kern="1200" cap="none" spc="0" normalizeH="0" baseline="0" noProof="0" dirty="0" err="1" smtClean="0">
                <a:ln>
                  <a:noFill/>
                </a:ln>
                <a:effectLst/>
                <a:uLnTx/>
                <a:uFillTx/>
                <a:ea typeface="+mn-ea"/>
                <a:cs typeface="+mn-cs"/>
              </a:rPr>
              <a:t>Shri</a:t>
            </a:r>
            <a:r>
              <a:rPr kumimoji="0" lang="en-US" sz="1400" b="1" i="0" u="none" strike="noStrike" kern="1200" cap="none" spc="0" normalizeH="0" baseline="0" noProof="0" dirty="0" smtClean="0">
                <a:ln>
                  <a:noFill/>
                </a:ln>
                <a:effectLst/>
                <a:uLnTx/>
                <a:uFillTx/>
                <a:ea typeface="+mn-ea"/>
                <a:cs typeface="+mn-cs"/>
              </a:rPr>
              <a:t> N. R. </a:t>
            </a:r>
            <a:r>
              <a:rPr kumimoji="0" lang="en-US" sz="1400" b="1" i="0" u="none" strike="noStrike" kern="1200" cap="none" spc="0" normalizeH="0" baseline="0" noProof="0" dirty="0" err="1" smtClean="0">
                <a:ln>
                  <a:noFill/>
                </a:ln>
                <a:effectLst/>
                <a:uLnTx/>
                <a:uFillTx/>
                <a:ea typeface="+mn-ea"/>
                <a:cs typeface="+mn-cs"/>
              </a:rPr>
              <a:t>Narayana</a:t>
            </a:r>
            <a:r>
              <a:rPr kumimoji="0" lang="en-US" sz="1400" b="1" i="0" u="none" strike="noStrike" kern="1200" cap="none" spc="0" normalizeH="0" baseline="0" noProof="0" dirty="0" smtClean="0">
                <a:ln>
                  <a:noFill/>
                </a:ln>
                <a:effectLst/>
                <a:uLnTx/>
                <a:uFillTx/>
                <a:ea typeface="+mn-ea"/>
                <a:cs typeface="+mn-cs"/>
              </a:rPr>
              <a:t> Murthy, Chairman Emeritus, Infosys as the Chief Guest and </a:t>
            </a:r>
            <a:r>
              <a:rPr kumimoji="0" lang="en-US" sz="1400" b="1" i="0" u="none" strike="noStrike" kern="1200" cap="none" spc="0" normalizeH="0" baseline="0" noProof="0" dirty="0" err="1" smtClean="0">
                <a:ln>
                  <a:noFill/>
                </a:ln>
                <a:effectLst/>
                <a:uLnTx/>
                <a:uFillTx/>
                <a:ea typeface="+mn-ea"/>
                <a:cs typeface="+mn-cs"/>
              </a:rPr>
              <a:t>Shri</a:t>
            </a:r>
            <a:r>
              <a:rPr kumimoji="0" lang="en-US" sz="1400" b="1" i="0" u="none" strike="noStrike" kern="1200" cap="none" spc="0" normalizeH="0" baseline="0" noProof="0" dirty="0" smtClean="0">
                <a:ln>
                  <a:noFill/>
                </a:ln>
                <a:effectLst/>
                <a:uLnTx/>
                <a:uFillTx/>
                <a:ea typeface="+mn-ea"/>
                <a:cs typeface="+mn-cs"/>
              </a:rPr>
              <a:t> </a:t>
            </a:r>
            <a:r>
              <a:rPr kumimoji="0" lang="en-US" sz="1400" b="1" i="0" u="none" strike="noStrike" kern="1200" cap="none" spc="0" normalizeH="0" baseline="0" noProof="0" dirty="0" err="1" smtClean="0">
                <a:ln>
                  <a:noFill/>
                </a:ln>
                <a:effectLst/>
                <a:uLnTx/>
                <a:uFillTx/>
                <a:ea typeface="+mn-ea"/>
                <a:cs typeface="+mn-cs"/>
              </a:rPr>
              <a:t>Saurabh</a:t>
            </a:r>
            <a:r>
              <a:rPr kumimoji="0" lang="en-US" sz="1400" b="1" i="0" u="none" strike="noStrike" kern="1200" cap="none" spc="0" normalizeH="0" baseline="0" noProof="0" dirty="0" smtClean="0">
                <a:ln>
                  <a:noFill/>
                </a:ln>
                <a:effectLst/>
                <a:uLnTx/>
                <a:uFillTx/>
                <a:ea typeface="+mn-ea"/>
                <a:cs typeface="+mn-cs"/>
              </a:rPr>
              <a:t> Patel, Minister of State (Industries, Mines, Finance), Govt. of Gujarat as the Guest of Honor.</a:t>
            </a:r>
          </a:p>
        </p:txBody>
      </p:sp>
      <p:sp>
        <p:nvSpPr>
          <p:cNvPr id="11" name="Rectangle 3"/>
          <p:cNvSpPr txBox="1">
            <a:spLocks noChangeArrowheads="1"/>
          </p:cNvSpPr>
          <p:nvPr/>
        </p:nvSpPr>
        <p:spPr bwMode="auto">
          <a:xfrm>
            <a:off x="914400" y="3733800"/>
            <a:ext cx="7162800" cy="1219200"/>
          </a:xfrm>
          <a:prstGeom prst="rect">
            <a:avLst/>
          </a:prstGeom>
          <a:noFill/>
          <a:ln w="9525">
            <a:noFill/>
            <a:miter lim="800000"/>
            <a:headEnd/>
            <a:tailEnd/>
          </a:ln>
        </p:spPr>
        <p:txBody>
          <a:bodyPr/>
          <a:lstStyle/>
          <a:p>
            <a:pPr algn="just"/>
            <a:r>
              <a:rPr lang="en-US" sz="1400" b="1" dirty="0"/>
              <a:t>The International Centre for Entrepreneurship and Technology will be guided by an advisory board led by </a:t>
            </a:r>
            <a:r>
              <a:rPr lang="en-US" sz="1400" b="1" dirty="0" err="1">
                <a:solidFill>
                  <a:srgbClr val="800000"/>
                </a:solidFill>
              </a:rPr>
              <a:t>Shri</a:t>
            </a:r>
            <a:r>
              <a:rPr lang="en-US" sz="1400" b="1" dirty="0">
                <a:solidFill>
                  <a:srgbClr val="800000"/>
                </a:solidFill>
              </a:rPr>
              <a:t> N. R. </a:t>
            </a:r>
            <a:r>
              <a:rPr lang="en-US" sz="1400" b="1" dirty="0" err="1">
                <a:solidFill>
                  <a:srgbClr val="800000"/>
                </a:solidFill>
              </a:rPr>
              <a:t>Narayana</a:t>
            </a:r>
            <a:r>
              <a:rPr lang="en-US" sz="1400" b="1" dirty="0">
                <a:solidFill>
                  <a:srgbClr val="800000"/>
                </a:solidFill>
              </a:rPr>
              <a:t> </a:t>
            </a:r>
            <a:r>
              <a:rPr lang="en-US" sz="1400" b="1" dirty="0" smtClean="0">
                <a:solidFill>
                  <a:srgbClr val="800000"/>
                </a:solidFill>
              </a:rPr>
              <a:t>Murthy</a:t>
            </a:r>
            <a:r>
              <a:rPr lang="en-US" sz="1400" b="1" dirty="0" smtClean="0"/>
              <a:t>.</a:t>
            </a:r>
            <a:endParaRPr lang="en-US" sz="1400" b="1" dirty="0"/>
          </a:p>
          <a:p>
            <a:pPr algn="just"/>
            <a:r>
              <a:rPr lang="en-US" sz="1400" b="1" dirty="0"/>
              <a:t>It is an initiative of Gujarat Foundation for Entrepreneurial Excellence (GFEE),a joint venture of Gujarat Mineral Development Corporation Limited (GMDC) and Gujarat Entrepreneurship and Venture Promotion Foundation (GEVPF). The Centre will identify, nurture, mentor and grow the spirit of entrepreneurship and innovation amongst the youth.</a:t>
            </a:r>
          </a:p>
        </p:txBody>
      </p:sp>
      <p:sp>
        <p:nvSpPr>
          <p:cNvPr id="6" name="Rectangle 5"/>
          <p:cNvSpPr/>
          <p:nvPr/>
        </p:nvSpPr>
        <p:spPr>
          <a:xfrm>
            <a:off x="914400" y="5029200"/>
            <a:ext cx="7239000" cy="954107"/>
          </a:xfrm>
          <a:prstGeom prst="rect">
            <a:avLst/>
          </a:prstGeom>
        </p:spPr>
        <p:txBody>
          <a:bodyPr wrap="square">
            <a:spAutoFit/>
          </a:bodyPr>
          <a:lstStyle/>
          <a:p>
            <a:r>
              <a:rPr lang="en-US" sz="1400" b="1" dirty="0" smtClean="0"/>
              <a:t>The Centre provides business </a:t>
            </a:r>
            <a:r>
              <a:rPr lang="en-US" sz="1400" b="1" dirty="0" err="1" smtClean="0"/>
              <a:t>counselling</a:t>
            </a:r>
            <a:r>
              <a:rPr lang="en-US" sz="1400" b="1" dirty="0" smtClean="0"/>
              <a:t> to lay a firm foundation of business skills, intellectual support to encourage innovative and independent thinking, training to hone their skills and thinking, </a:t>
            </a:r>
            <a:r>
              <a:rPr lang="en-US" sz="1400" b="1" dirty="0" err="1" smtClean="0"/>
              <a:t>IdeaLab</a:t>
            </a:r>
            <a:r>
              <a:rPr lang="en-US" sz="1400" b="1" dirty="0" smtClean="0"/>
              <a:t> - a space where ideas can grow and flourish through mentoring and finally networking to take these ideas further through access to markets, money or mentors.</a:t>
            </a:r>
            <a:endParaRPr lang="en-US" sz="1400" b="1" dirty="0"/>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2000"/>
                                        <p:tgtEl>
                                          <p:spTgt spid="9">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up)">
                                      <p:cBhvr>
                                        <p:cTn id="10" dur="2000"/>
                                        <p:tgtEl>
                                          <p:spTgt spid="9">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1000"/>
                                        <p:tgtEl>
                                          <p:spTgt spid="11">
                                            <p:txEl>
                                              <p:pRg st="0" end="0"/>
                                            </p:txEl>
                                          </p:spTgt>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wipe(up)">
                                      <p:cBhvr>
                                        <p:cTn id="21" dur="1000"/>
                                        <p:tgtEl>
                                          <p:spTgt spid="11">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vestement.png"/>
          <p:cNvPicPr>
            <a:picLocks noChangeAspect="1"/>
          </p:cNvPicPr>
          <p:nvPr/>
        </p:nvPicPr>
        <p:blipFill>
          <a:blip r:embed="rId2"/>
          <a:stretch>
            <a:fillRect/>
          </a:stretch>
        </p:blipFill>
        <p:spPr>
          <a:xfrm>
            <a:off x="0" y="0"/>
            <a:ext cx="9144000" cy="6858000"/>
          </a:xfrm>
          <a:prstGeom prst="rect">
            <a:avLst/>
          </a:prstGeom>
        </p:spPr>
      </p:pic>
      <p:pic>
        <p:nvPicPr>
          <p:cNvPr id="5" name="Picture 4" descr="money-honey.png"/>
          <p:cNvPicPr>
            <a:picLocks noChangeAspect="1"/>
          </p:cNvPicPr>
          <p:nvPr/>
        </p:nvPicPr>
        <p:blipFill>
          <a:blip r:embed="rId3"/>
          <a:stretch>
            <a:fillRect/>
          </a:stretch>
        </p:blipFill>
        <p:spPr>
          <a:xfrm>
            <a:off x="1219200" y="1729740"/>
            <a:ext cx="3505200" cy="2080260"/>
          </a:xfrm>
          <a:prstGeom prst="rect">
            <a:avLst/>
          </a:prstGeom>
        </p:spPr>
      </p:pic>
      <p:pic>
        <p:nvPicPr>
          <p:cNvPr id="6" name="Picture 5" descr="reason-for-investment.png"/>
          <p:cNvPicPr>
            <a:picLocks noChangeAspect="1"/>
          </p:cNvPicPr>
          <p:nvPr/>
        </p:nvPicPr>
        <p:blipFill>
          <a:blip r:embed="rId4">
            <a:lum bright="10000" contrast="10000"/>
          </a:blip>
          <a:stretch>
            <a:fillRect/>
          </a:stretch>
        </p:blipFill>
        <p:spPr>
          <a:xfrm>
            <a:off x="762000" y="3733800"/>
            <a:ext cx="4591050" cy="933450"/>
          </a:xfrm>
          <a:prstGeom prst="rect">
            <a:avLst/>
          </a:prstGeom>
        </p:spPr>
      </p:pic>
      <p:pic>
        <p:nvPicPr>
          <p:cNvPr id="7" name="Picture 6" descr="1375811823.png"/>
          <p:cNvPicPr>
            <a:picLocks noChangeAspect="1"/>
          </p:cNvPicPr>
          <p:nvPr/>
        </p:nvPicPr>
        <p:blipFill>
          <a:blip r:embed="rId5"/>
          <a:stretch>
            <a:fillRect/>
          </a:stretch>
        </p:blipFill>
        <p:spPr>
          <a:xfrm>
            <a:off x="1295400" y="4703528"/>
            <a:ext cx="3352800" cy="173272"/>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10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6" name="Rectangle 3"/>
          <p:cNvSpPr>
            <a:spLocks noChangeArrowheads="1"/>
          </p:cNvSpPr>
          <p:nvPr/>
        </p:nvSpPr>
        <p:spPr bwMode="auto">
          <a:xfrm>
            <a:off x="914400" y="1066800"/>
            <a:ext cx="5562600" cy="2362200"/>
          </a:xfrm>
          <a:prstGeom prst="rect">
            <a:avLst/>
          </a:prstGeom>
          <a:noFill/>
          <a:ln w="9525">
            <a:noFill/>
            <a:miter lim="800000"/>
            <a:headEnd/>
            <a:tailEnd/>
          </a:ln>
        </p:spPr>
        <p:txBody>
          <a:bodyPr/>
          <a:lstStyle/>
          <a:p>
            <a:pPr marL="231775" indent="-231775">
              <a:lnSpc>
                <a:spcPts val="2200"/>
              </a:lnSpc>
              <a:spcBef>
                <a:spcPct val="20000"/>
              </a:spcBef>
              <a:buClr>
                <a:schemeClr val="tx1"/>
              </a:buClr>
              <a:buFont typeface="Wingdings" pitchFamily="2" charset="2"/>
              <a:buNone/>
              <a:tabLst>
                <a:tab pos="231775" algn="l"/>
              </a:tabLst>
            </a:pPr>
            <a:r>
              <a:rPr lang="en-US" sz="1700" b="1" dirty="0">
                <a:solidFill>
                  <a:srgbClr val="B11015"/>
                </a:solidFill>
              </a:rPr>
              <a:t>	Royal Woods is:</a:t>
            </a:r>
            <a:br>
              <a:rPr lang="en-US" sz="1700" b="1" dirty="0">
                <a:solidFill>
                  <a:srgbClr val="B11015"/>
                </a:solidFill>
              </a:rPr>
            </a:br>
            <a:endParaRPr lang="en-US" sz="1700" b="1" dirty="0">
              <a:solidFill>
                <a:srgbClr val="B11015"/>
              </a:solidFill>
            </a:endParaRPr>
          </a:p>
          <a:p>
            <a:pPr marL="231775" indent="-231775">
              <a:lnSpc>
                <a:spcPts val="2200"/>
              </a:lnSpc>
              <a:spcBef>
                <a:spcPct val="20000"/>
              </a:spcBef>
              <a:buClr>
                <a:schemeClr val="tx1"/>
              </a:buClr>
              <a:buFont typeface="Wingdings" pitchFamily="2" charset="2"/>
              <a:buChar char="§"/>
              <a:tabLst>
                <a:tab pos="231775" algn="l"/>
              </a:tabLst>
            </a:pPr>
            <a:r>
              <a:rPr lang="en-US" sz="1700" dirty="0"/>
              <a:t>Just 5 </a:t>
            </a:r>
            <a:r>
              <a:rPr lang="en-US" sz="1700" dirty="0" err="1"/>
              <a:t>kms</a:t>
            </a:r>
            <a:r>
              <a:rPr lang="en-US" sz="1700" dirty="0"/>
              <a:t> ahead of </a:t>
            </a:r>
            <a:r>
              <a:rPr lang="en-US" sz="1700" b="1" dirty="0" err="1">
                <a:solidFill>
                  <a:srgbClr val="B11015"/>
                </a:solidFill>
              </a:rPr>
              <a:t>Kensville</a:t>
            </a:r>
            <a:r>
              <a:rPr lang="en-US" sz="1700" b="1" dirty="0">
                <a:solidFill>
                  <a:srgbClr val="B11015"/>
                </a:solidFill>
              </a:rPr>
              <a:t> Golf </a:t>
            </a:r>
            <a:r>
              <a:rPr lang="en-US" sz="1700" b="1" dirty="0" smtClean="0">
                <a:solidFill>
                  <a:srgbClr val="B11015"/>
                </a:solidFill>
              </a:rPr>
              <a:t>Course</a:t>
            </a:r>
          </a:p>
          <a:p>
            <a:pPr marL="231775" indent="-231775">
              <a:lnSpc>
                <a:spcPts val="2200"/>
              </a:lnSpc>
              <a:spcBef>
                <a:spcPct val="20000"/>
              </a:spcBef>
              <a:buClr>
                <a:schemeClr val="tx1"/>
              </a:buClr>
              <a:tabLst>
                <a:tab pos="231775" algn="l"/>
              </a:tabLst>
            </a:pPr>
            <a:r>
              <a:rPr lang="en-US" sz="1700" dirty="0" smtClean="0"/>
              <a:t> </a:t>
            </a:r>
            <a:r>
              <a:rPr lang="en-US" sz="1700" dirty="0"/>
              <a:t>the biggest bungalow plotting project </a:t>
            </a:r>
            <a:r>
              <a:rPr lang="en-US" sz="1700" dirty="0" smtClean="0"/>
              <a:t>spread</a:t>
            </a:r>
          </a:p>
          <a:p>
            <a:pPr marL="231775" indent="-231775">
              <a:lnSpc>
                <a:spcPts val="2200"/>
              </a:lnSpc>
              <a:spcBef>
                <a:spcPct val="20000"/>
              </a:spcBef>
              <a:buClr>
                <a:schemeClr val="tx1"/>
              </a:buClr>
              <a:tabLst>
                <a:tab pos="231775" algn="l"/>
              </a:tabLst>
            </a:pPr>
            <a:r>
              <a:rPr lang="en-US" sz="1700" dirty="0" smtClean="0"/>
              <a:t> </a:t>
            </a:r>
            <a:r>
              <a:rPr lang="en-US" sz="1700" dirty="0"/>
              <a:t>over </a:t>
            </a:r>
            <a:r>
              <a:rPr lang="en-US" sz="1700" dirty="0" smtClean="0"/>
              <a:t>700 acres</a:t>
            </a:r>
            <a:r>
              <a:rPr lang="en-US" sz="1700" dirty="0"/>
              <a:t>. It has become one of </a:t>
            </a:r>
            <a:r>
              <a:rPr lang="en-US" sz="1700" dirty="0" smtClean="0"/>
              <a:t>the</a:t>
            </a:r>
          </a:p>
          <a:p>
            <a:pPr marL="231775" indent="-231775">
              <a:lnSpc>
                <a:spcPts val="2200"/>
              </a:lnSpc>
              <a:spcBef>
                <a:spcPct val="20000"/>
              </a:spcBef>
              <a:buClr>
                <a:schemeClr val="tx1"/>
              </a:buClr>
              <a:tabLst>
                <a:tab pos="231775" algn="l"/>
              </a:tabLst>
            </a:pPr>
            <a:r>
              <a:rPr lang="en-US" sz="1700" dirty="0" smtClean="0"/>
              <a:t> famous </a:t>
            </a:r>
            <a:r>
              <a:rPr lang="en-US" sz="1700" dirty="0"/>
              <a:t>landmark of Gujarat.</a:t>
            </a:r>
            <a:br>
              <a:rPr lang="en-US" sz="1700" dirty="0"/>
            </a:br>
            <a:endParaRPr lang="en-US" sz="1700" dirty="0"/>
          </a:p>
          <a:p>
            <a:pPr marL="231775" indent="-231775">
              <a:lnSpc>
                <a:spcPts val="2200"/>
              </a:lnSpc>
              <a:spcBef>
                <a:spcPct val="20000"/>
              </a:spcBef>
              <a:buClr>
                <a:schemeClr val="tx1"/>
              </a:buClr>
              <a:buFont typeface="Wingdings" pitchFamily="2" charset="2"/>
              <a:buChar char="§"/>
              <a:tabLst>
                <a:tab pos="231775" algn="l"/>
              </a:tabLst>
            </a:pPr>
            <a:r>
              <a:rPr lang="en-US" sz="1700" dirty="0"/>
              <a:t>17 </a:t>
            </a:r>
            <a:r>
              <a:rPr lang="en-US" sz="1700" dirty="0" err="1"/>
              <a:t>kms</a:t>
            </a:r>
            <a:r>
              <a:rPr lang="en-US" sz="1700" dirty="0"/>
              <a:t> from </a:t>
            </a:r>
            <a:r>
              <a:rPr lang="en-US" sz="1700" b="1" dirty="0" err="1">
                <a:solidFill>
                  <a:srgbClr val="B11015"/>
                </a:solidFill>
              </a:rPr>
              <a:t>Nalsarovar</a:t>
            </a:r>
            <a:r>
              <a:rPr lang="en-US" sz="1700" b="1" dirty="0">
                <a:solidFill>
                  <a:srgbClr val="B11015"/>
                </a:solidFill>
              </a:rPr>
              <a:t> Bird Centaury</a:t>
            </a:r>
          </a:p>
          <a:p>
            <a:pPr marL="231775" indent="-231775">
              <a:lnSpc>
                <a:spcPts val="2200"/>
              </a:lnSpc>
              <a:spcBef>
                <a:spcPct val="20000"/>
              </a:spcBef>
              <a:buClr>
                <a:schemeClr val="tx1"/>
              </a:buClr>
              <a:buFont typeface="Wingdings" pitchFamily="2" charset="2"/>
              <a:buChar char="§"/>
              <a:tabLst>
                <a:tab pos="231775" algn="l"/>
              </a:tabLst>
            </a:pPr>
            <a:endParaRPr lang="en-US" sz="1700" dirty="0">
              <a:solidFill>
                <a:srgbClr val="B11015"/>
              </a:solidFill>
            </a:endParaRPr>
          </a:p>
          <a:p>
            <a:pPr marL="231775" indent="-231775">
              <a:lnSpc>
                <a:spcPts val="2200"/>
              </a:lnSpc>
              <a:spcBef>
                <a:spcPct val="20000"/>
              </a:spcBef>
              <a:buFont typeface="Wingdings" pitchFamily="2" charset="2"/>
              <a:buChar char="§"/>
              <a:tabLst>
                <a:tab pos="231775" algn="l"/>
              </a:tabLst>
            </a:pPr>
            <a:r>
              <a:rPr lang="en-US" sz="1700" dirty="0" smtClean="0"/>
              <a:t>37 </a:t>
            </a:r>
            <a:r>
              <a:rPr lang="en-US" sz="1700" dirty="0" err="1"/>
              <a:t>kms</a:t>
            </a:r>
            <a:r>
              <a:rPr lang="en-US" sz="1700" dirty="0"/>
              <a:t> from </a:t>
            </a:r>
            <a:r>
              <a:rPr lang="en-US" sz="1700" b="1" dirty="0">
                <a:solidFill>
                  <a:srgbClr val="B11015"/>
                </a:solidFill>
              </a:rPr>
              <a:t>Tata </a:t>
            </a:r>
            <a:r>
              <a:rPr lang="en-US" sz="1700" b="1" dirty="0" err="1">
                <a:solidFill>
                  <a:srgbClr val="B11015"/>
                </a:solidFill>
              </a:rPr>
              <a:t>Nano</a:t>
            </a:r>
            <a:r>
              <a:rPr lang="en-US" sz="1700" b="1" dirty="0">
                <a:solidFill>
                  <a:srgbClr val="B11015"/>
                </a:solidFill>
              </a:rPr>
              <a:t> Project</a:t>
            </a:r>
          </a:p>
          <a:p>
            <a:pPr marL="231775" indent="-231775">
              <a:lnSpc>
                <a:spcPts val="2200"/>
              </a:lnSpc>
              <a:spcBef>
                <a:spcPct val="20000"/>
              </a:spcBef>
              <a:buFont typeface="Wingdings" pitchFamily="2" charset="2"/>
              <a:buChar char="§"/>
              <a:tabLst>
                <a:tab pos="231775" algn="l"/>
              </a:tabLst>
            </a:pPr>
            <a:endParaRPr lang="en-US" sz="1700" dirty="0">
              <a:solidFill>
                <a:srgbClr val="B11015"/>
              </a:solidFill>
            </a:endParaRPr>
          </a:p>
          <a:p>
            <a:pPr marL="231775" indent="-231775">
              <a:lnSpc>
                <a:spcPts val="2200"/>
              </a:lnSpc>
              <a:spcBef>
                <a:spcPct val="20000"/>
              </a:spcBef>
              <a:buFont typeface="Wingdings" pitchFamily="2" charset="2"/>
              <a:buChar char="§"/>
              <a:tabLst>
                <a:tab pos="231775" algn="l"/>
              </a:tabLst>
            </a:pPr>
            <a:r>
              <a:rPr lang="en-US" sz="1700" dirty="0" smtClean="0"/>
              <a:t>80 </a:t>
            </a:r>
            <a:r>
              <a:rPr lang="en-US" sz="1700" dirty="0" err="1" smtClean="0"/>
              <a:t>kms</a:t>
            </a:r>
            <a:r>
              <a:rPr lang="en-US" sz="1700" dirty="0" smtClean="0"/>
              <a:t> </a:t>
            </a:r>
            <a:r>
              <a:rPr lang="en-US" sz="1700" dirty="0"/>
              <a:t>from </a:t>
            </a:r>
            <a:r>
              <a:rPr lang="en-US" sz="1700" b="1" dirty="0" err="1">
                <a:solidFill>
                  <a:srgbClr val="B11015"/>
                </a:solidFill>
              </a:rPr>
              <a:t>Dholera</a:t>
            </a:r>
            <a:r>
              <a:rPr lang="en-US" sz="1700" b="1" dirty="0">
                <a:solidFill>
                  <a:srgbClr val="B11015"/>
                </a:solidFill>
              </a:rPr>
              <a:t> Port</a:t>
            </a:r>
          </a:p>
          <a:p>
            <a:pPr marL="231775" indent="-231775">
              <a:lnSpc>
                <a:spcPts val="2200"/>
              </a:lnSpc>
              <a:spcBef>
                <a:spcPct val="20000"/>
              </a:spcBef>
              <a:buFont typeface="Wingdings" pitchFamily="2" charset="2"/>
              <a:buChar char="§"/>
              <a:tabLst>
                <a:tab pos="231775" algn="l"/>
              </a:tabLst>
            </a:pPr>
            <a:endParaRPr lang="en-US" sz="1700" dirty="0">
              <a:solidFill>
                <a:srgbClr val="B11015"/>
              </a:solidFill>
            </a:endParaRPr>
          </a:p>
          <a:p>
            <a:pPr marL="231775" indent="-231775">
              <a:lnSpc>
                <a:spcPts val="2200"/>
              </a:lnSpc>
              <a:spcBef>
                <a:spcPct val="20000"/>
              </a:spcBef>
              <a:buClr>
                <a:schemeClr val="tx1"/>
              </a:buClr>
              <a:buFont typeface="Wingdings" pitchFamily="2" charset="2"/>
              <a:buChar char="§"/>
              <a:tabLst>
                <a:tab pos="231775" algn="l"/>
              </a:tabLst>
            </a:pPr>
            <a:r>
              <a:rPr lang="en-US" sz="1700" dirty="0" smtClean="0"/>
              <a:t>63 </a:t>
            </a:r>
            <a:r>
              <a:rPr lang="en-US" sz="1700" dirty="0" err="1"/>
              <a:t>kms</a:t>
            </a:r>
            <a:r>
              <a:rPr lang="en-US" sz="1700" dirty="0"/>
              <a:t> from</a:t>
            </a:r>
            <a:r>
              <a:rPr lang="en-US" sz="1700" b="1" dirty="0">
                <a:solidFill>
                  <a:srgbClr val="B11015"/>
                </a:solidFill>
              </a:rPr>
              <a:t> </a:t>
            </a:r>
            <a:r>
              <a:rPr lang="en-US" sz="1700" b="1" dirty="0" err="1">
                <a:solidFill>
                  <a:srgbClr val="B11015"/>
                </a:solidFill>
              </a:rPr>
              <a:t>Navagam</a:t>
            </a:r>
            <a:r>
              <a:rPr lang="en-US" sz="1700" b="1" dirty="0">
                <a:solidFill>
                  <a:srgbClr val="B11015"/>
                </a:solidFill>
              </a:rPr>
              <a:t> International Airport</a:t>
            </a:r>
          </a:p>
          <a:p>
            <a:pPr marL="231775" indent="-231775">
              <a:lnSpc>
                <a:spcPts val="2200"/>
              </a:lnSpc>
              <a:spcBef>
                <a:spcPct val="20000"/>
              </a:spcBef>
              <a:buFont typeface="Wingdings" pitchFamily="2" charset="2"/>
              <a:buChar char="§"/>
              <a:tabLst>
                <a:tab pos="231775" algn="l"/>
              </a:tabLst>
            </a:pPr>
            <a:endParaRPr lang="en-US" sz="1700" b="1" dirty="0">
              <a:solidFill>
                <a:srgbClr val="B11015"/>
              </a:solidFill>
            </a:endParaRPr>
          </a:p>
        </p:txBody>
      </p:sp>
      <p:pic>
        <p:nvPicPr>
          <p:cNvPr id="8" name="Picture 7" descr="nnnnnn.png"/>
          <p:cNvPicPr>
            <a:picLocks noChangeAspect="1"/>
          </p:cNvPicPr>
          <p:nvPr/>
        </p:nvPicPr>
        <p:blipFill>
          <a:blip r:embed="rId3"/>
          <a:stretch>
            <a:fillRect/>
          </a:stretch>
        </p:blipFill>
        <p:spPr>
          <a:xfrm>
            <a:off x="4937883" y="1371600"/>
            <a:ext cx="3139317" cy="4038600"/>
          </a:xfrm>
          <a:prstGeom prst="rect">
            <a:avLst/>
          </a:prstGeom>
          <a:ln>
            <a:noFill/>
          </a:ln>
          <a:effectLst>
            <a:softEdge rad="112500"/>
          </a:effectLst>
        </p:spPr>
      </p:pic>
      <p:sp>
        <p:nvSpPr>
          <p:cNvPr id="7" name="Rectangle 8"/>
          <p:cNvSpPr>
            <a:spLocks noChangeArrowheads="1"/>
          </p:cNvSpPr>
          <p:nvPr/>
        </p:nvSpPr>
        <p:spPr bwMode="auto">
          <a:xfrm>
            <a:off x="1219201" y="5638800"/>
            <a:ext cx="6629400" cy="8382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166688" algn="ctr">
              <a:lnSpc>
                <a:spcPts val="2900"/>
              </a:lnSpc>
              <a:spcBef>
                <a:spcPct val="20000"/>
              </a:spcBef>
              <a:buFont typeface="Wingdings" pitchFamily="2" charset="2"/>
              <a:buNone/>
            </a:pPr>
            <a:r>
              <a:rPr lang="en-US" b="1" dirty="0">
                <a:solidFill>
                  <a:schemeClr val="bg1"/>
                </a:solidFill>
              </a:rPr>
              <a:t>Royal Woods is surrounded by</a:t>
            </a:r>
            <a:r>
              <a:rPr lang="en-US" dirty="0"/>
              <a:t> </a:t>
            </a:r>
            <a:r>
              <a:rPr lang="en-US" b="1" dirty="0">
                <a:solidFill>
                  <a:schemeClr val="bg1"/>
                </a:solidFill>
              </a:rPr>
              <a:t>30 - 40 bungalow </a:t>
            </a:r>
            <a:br>
              <a:rPr lang="en-US" b="1" dirty="0">
                <a:solidFill>
                  <a:schemeClr val="bg1"/>
                </a:solidFill>
              </a:rPr>
            </a:br>
            <a:r>
              <a:rPr lang="en-US" b="1" dirty="0">
                <a:solidFill>
                  <a:schemeClr val="bg1"/>
                </a:solidFill>
              </a:rPr>
              <a:t>plotting project and there is no high rise construction</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1"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8)">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sp>
        <p:nvSpPr>
          <p:cNvPr id="9" name="Rectangle 3"/>
          <p:cNvSpPr>
            <a:spLocks noChangeArrowheads="1"/>
          </p:cNvSpPr>
          <p:nvPr/>
        </p:nvSpPr>
        <p:spPr bwMode="auto">
          <a:xfrm>
            <a:off x="762000" y="1066800"/>
            <a:ext cx="4648200" cy="3962400"/>
          </a:xfrm>
          <a:prstGeom prst="rect">
            <a:avLst/>
          </a:prstGeom>
          <a:noFill/>
          <a:ln w="9525">
            <a:noFill/>
            <a:miter lim="800000"/>
            <a:headEnd/>
            <a:tailEnd/>
          </a:ln>
        </p:spPr>
        <p:txBody>
          <a:bodyPr/>
          <a:lstStyle/>
          <a:p>
            <a:pPr marL="231775" indent="-231775">
              <a:lnSpc>
                <a:spcPts val="2200"/>
              </a:lnSpc>
              <a:buClr>
                <a:schemeClr val="tx1"/>
              </a:buClr>
              <a:buFont typeface="Wingdings" pitchFamily="2" charset="2"/>
              <a:buChar char="§"/>
            </a:pPr>
            <a:endParaRPr lang="en-US" dirty="0"/>
          </a:p>
          <a:p>
            <a:pPr marL="231775" indent="-231775">
              <a:lnSpc>
                <a:spcPts val="2200"/>
              </a:lnSpc>
              <a:spcBef>
                <a:spcPct val="20000"/>
              </a:spcBef>
              <a:buFont typeface="Wingdings" pitchFamily="2" charset="2"/>
              <a:buChar char="§"/>
            </a:pPr>
            <a:r>
              <a:rPr lang="en-US" dirty="0" smtClean="0"/>
              <a:t>87 </a:t>
            </a:r>
            <a:r>
              <a:rPr lang="en-US" dirty="0" err="1" smtClean="0"/>
              <a:t>kms</a:t>
            </a:r>
            <a:r>
              <a:rPr lang="en-US" dirty="0" smtClean="0"/>
              <a:t> </a:t>
            </a:r>
            <a:r>
              <a:rPr lang="en-US" dirty="0"/>
              <a:t>from </a:t>
            </a:r>
            <a:r>
              <a:rPr lang="en-US" b="1" dirty="0">
                <a:solidFill>
                  <a:srgbClr val="B11015"/>
                </a:solidFill>
              </a:rPr>
              <a:t>Gujarat International Finance Tech City</a:t>
            </a:r>
          </a:p>
          <a:p>
            <a:pPr marL="231775" indent="-231775">
              <a:lnSpc>
                <a:spcPts val="2200"/>
              </a:lnSpc>
              <a:spcBef>
                <a:spcPct val="20000"/>
              </a:spcBef>
              <a:buFont typeface="Wingdings" pitchFamily="2" charset="2"/>
              <a:buChar char="§"/>
            </a:pPr>
            <a:endParaRPr lang="en-US" b="1" dirty="0">
              <a:solidFill>
                <a:srgbClr val="B11015"/>
              </a:solidFill>
            </a:endParaRPr>
          </a:p>
          <a:p>
            <a:pPr marL="231775" indent="-231775">
              <a:lnSpc>
                <a:spcPts val="2200"/>
              </a:lnSpc>
              <a:spcBef>
                <a:spcPct val="20000"/>
              </a:spcBef>
              <a:buFont typeface="Wingdings" pitchFamily="2" charset="2"/>
              <a:buChar char="§"/>
            </a:pPr>
            <a:r>
              <a:rPr lang="en-US" dirty="0"/>
              <a:t>Metro rail the distance between </a:t>
            </a:r>
            <a:r>
              <a:rPr lang="en-US" b="1" dirty="0" err="1">
                <a:solidFill>
                  <a:srgbClr val="B11015"/>
                </a:solidFill>
              </a:rPr>
              <a:t>Gandhinagar-Ahmedabad-Dholera</a:t>
            </a:r>
            <a:endParaRPr lang="en-US" b="1" dirty="0">
              <a:solidFill>
                <a:srgbClr val="B11015"/>
              </a:solidFill>
            </a:endParaRPr>
          </a:p>
          <a:p>
            <a:pPr marL="231775" indent="-231775">
              <a:lnSpc>
                <a:spcPts val="2200"/>
              </a:lnSpc>
              <a:spcBef>
                <a:spcPct val="20000"/>
              </a:spcBef>
              <a:buFont typeface="Wingdings" pitchFamily="2" charset="2"/>
              <a:buChar char="§"/>
            </a:pPr>
            <a:endParaRPr lang="en-US" b="1" dirty="0">
              <a:solidFill>
                <a:srgbClr val="B11015"/>
              </a:solidFill>
            </a:endParaRPr>
          </a:p>
          <a:p>
            <a:pPr marL="231775" indent="-231775">
              <a:lnSpc>
                <a:spcPts val="2200"/>
              </a:lnSpc>
              <a:spcBef>
                <a:spcPct val="20000"/>
              </a:spcBef>
              <a:buFont typeface="Wingdings" pitchFamily="2" charset="2"/>
              <a:buChar char="§"/>
            </a:pPr>
            <a:r>
              <a:rPr lang="en-US" dirty="0"/>
              <a:t>On the same side of these projects around ten large SEZ are shaping up which includes </a:t>
            </a:r>
            <a:r>
              <a:rPr lang="en-US" b="1" dirty="0" err="1">
                <a:solidFill>
                  <a:srgbClr val="B11015"/>
                </a:solidFill>
              </a:rPr>
              <a:t>Pharma</a:t>
            </a:r>
            <a:r>
              <a:rPr lang="en-US" b="1" dirty="0">
                <a:solidFill>
                  <a:srgbClr val="B11015"/>
                </a:solidFill>
              </a:rPr>
              <a:t>, Logistic, Engineering</a:t>
            </a:r>
            <a:r>
              <a:rPr lang="en-US" dirty="0"/>
              <a:t> and other multi products SEZ. These projects will further attract Small industries and will generate millions of jobs. </a:t>
            </a:r>
          </a:p>
        </p:txBody>
      </p:sp>
      <p:sp>
        <p:nvSpPr>
          <p:cNvPr id="11" name="Rectangle 8"/>
          <p:cNvSpPr>
            <a:spLocks noChangeArrowheads="1"/>
          </p:cNvSpPr>
          <p:nvPr/>
        </p:nvSpPr>
        <p:spPr bwMode="auto">
          <a:xfrm>
            <a:off x="1066800" y="5410200"/>
            <a:ext cx="6934200" cy="762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166688" algn="ctr">
              <a:lnSpc>
                <a:spcPts val="2900"/>
              </a:lnSpc>
              <a:spcBef>
                <a:spcPct val="20000"/>
              </a:spcBef>
              <a:buFont typeface="Wingdings" pitchFamily="2" charset="2"/>
              <a:buNone/>
            </a:pPr>
            <a:r>
              <a:rPr lang="en-US" sz="2000" b="1" dirty="0">
                <a:solidFill>
                  <a:schemeClr val="bg1"/>
                </a:solidFill>
              </a:rPr>
              <a:t>The beauty of all the above </a:t>
            </a:r>
            <a:r>
              <a:rPr lang="en-US" sz="2000" b="1" dirty="0" smtClean="0">
                <a:solidFill>
                  <a:schemeClr val="bg1"/>
                </a:solidFill>
              </a:rPr>
              <a:t>project is </a:t>
            </a:r>
            <a:r>
              <a:rPr lang="en-US" sz="2000" b="1" dirty="0">
                <a:solidFill>
                  <a:schemeClr val="bg1"/>
                </a:solidFill>
              </a:rPr>
              <a:t>that all are </a:t>
            </a:r>
            <a:endParaRPr lang="en-US" sz="2000" b="1" dirty="0" smtClean="0">
              <a:solidFill>
                <a:schemeClr val="bg1"/>
              </a:solidFill>
            </a:endParaRPr>
          </a:p>
          <a:p>
            <a:pPr marL="166688" algn="ctr">
              <a:lnSpc>
                <a:spcPts val="2900"/>
              </a:lnSpc>
              <a:spcBef>
                <a:spcPct val="20000"/>
              </a:spcBef>
              <a:buFont typeface="Wingdings" pitchFamily="2" charset="2"/>
              <a:buNone/>
            </a:pPr>
            <a:r>
              <a:rPr lang="en-US" sz="2000" b="1" dirty="0" smtClean="0">
                <a:solidFill>
                  <a:schemeClr val="bg1"/>
                </a:solidFill>
              </a:rPr>
              <a:t>pollution </a:t>
            </a:r>
            <a:r>
              <a:rPr lang="en-US" sz="2000" b="1" dirty="0">
                <a:solidFill>
                  <a:schemeClr val="bg1"/>
                </a:solidFill>
              </a:rPr>
              <a:t>free projects</a:t>
            </a:r>
          </a:p>
        </p:txBody>
      </p:sp>
      <p:pic>
        <p:nvPicPr>
          <p:cNvPr id="10" name="Picture 9" descr="imge-1.png"/>
          <p:cNvPicPr>
            <a:picLocks noChangeAspect="1"/>
          </p:cNvPicPr>
          <p:nvPr/>
        </p:nvPicPr>
        <p:blipFill>
          <a:blip r:embed="rId3"/>
          <a:stretch>
            <a:fillRect/>
          </a:stretch>
        </p:blipFill>
        <p:spPr>
          <a:xfrm>
            <a:off x="5124449" y="1447800"/>
            <a:ext cx="2900363" cy="3733800"/>
          </a:xfrm>
          <a:prstGeom prst="rect">
            <a:avLst/>
          </a:prstGeom>
          <a:ln>
            <a:noFill/>
          </a:ln>
          <a:effectLst>
            <a:softEdge rad="112500"/>
          </a:effectLst>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8)">
                                      <p:cBhvr>
                                        <p:cTn id="7" dur="20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 calcmode="lin" valueType="num">
                                      <p:cBhvr additive="base">
                                        <p:cTn id="1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 calcmode="lin" valueType="num">
                                      <p:cBhvr additive="base">
                                        <p:cTn id="14"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 calcmode="lin" valueType="num">
                                      <p:cBhvr additive="base">
                                        <p:cTn id="18"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0" presetID="22" presetClass="entr" presetSubtype="8" fill="hold" nodeType="withEffect">
                                  <p:stCondLst>
                                    <p:cond delay="0"/>
                                  </p:stCondLst>
                                  <p:iterate type="lt">
                                    <p:tmPct val="10000"/>
                                  </p:iterate>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1000"/>
                                        <p:tgtEl>
                                          <p:spTgt spid="11">
                                            <p:txEl>
                                              <p:pRg st="0" end="0"/>
                                            </p:txEl>
                                          </p:spTgt>
                                        </p:tgtEl>
                                      </p:cBhvr>
                                    </p:animEffect>
                                  </p:childTnLst>
                                </p:cTn>
                              </p:par>
                              <p:par>
                                <p:cTn id="23" presetID="22" presetClass="entr" presetSubtype="8" fill="hold" nodeType="withEffect">
                                  <p:stCondLst>
                                    <p:cond delay="0"/>
                                  </p:stCondLst>
                                  <p:iterate type="lt">
                                    <p:tmPct val="10000"/>
                                  </p:iterate>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1000"/>
                                        <p:tgtEl>
                                          <p:spTgt spid="11">
                                            <p:txEl>
                                              <p:pRg st="1" end="1"/>
                                            </p:txEl>
                                          </p:spTgt>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11">
                                            <p:bg/>
                                          </p:spTgt>
                                        </p:tgtEl>
                                        <p:attrNameLst>
                                          <p:attrName>style.visibility</p:attrName>
                                        </p:attrNameLst>
                                      </p:cBhvr>
                                      <p:to>
                                        <p:strVal val="visible"/>
                                      </p:to>
                                    </p:set>
                                    <p:anim calcmode="lin" valueType="num">
                                      <p:cBhvr additive="base">
                                        <p:cTn id="28" dur="2000" fill="hold"/>
                                        <p:tgtEl>
                                          <p:spTgt spid="11">
                                            <p:bg/>
                                          </p:spTgt>
                                        </p:tgtEl>
                                        <p:attrNameLst>
                                          <p:attrName>ppt_x</p:attrName>
                                        </p:attrNameLst>
                                      </p:cBhvr>
                                      <p:tavLst>
                                        <p:tav tm="0">
                                          <p:val>
                                            <p:strVal val="0-#ppt_w/2"/>
                                          </p:val>
                                        </p:tav>
                                        <p:tav tm="100000">
                                          <p:val>
                                            <p:strVal val="#ppt_x"/>
                                          </p:val>
                                        </p:tav>
                                      </p:tavLst>
                                    </p:anim>
                                    <p:anim calcmode="lin" valueType="num">
                                      <p:cBhvr additive="base">
                                        <p:cTn id="29" dur="20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uiExpand="1" build="allAtOnce"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velopers.png"/>
          <p:cNvPicPr>
            <a:picLocks noChangeAspect="1"/>
          </p:cNvPicPr>
          <p:nvPr/>
        </p:nvPicPr>
        <p:blipFill>
          <a:blip r:embed="rId2"/>
          <a:stretch>
            <a:fillRect/>
          </a:stretch>
        </p:blipFill>
        <p:spPr>
          <a:xfrm>
            <a:off x="0" y="0"/>
            <a:ext cx="9144000" cy="6858000"/>
          </a:xfrm>
          <a:prstGeom prst="rect">
            <a:avLst/>
          </a:prstGeom>
        </p:spPr>
      </p:pic>
      <p:pic>
        <p:nvPicPr>
          <p:cNvPr id="7" name="Picture 6" descr="SLDL.png"/>
          <p:cNvPicPr>
            <a:picLocks noChangeAspect="1"/>
          </p:cNvPicPr>
          <p:nvPr/>
        </p:nvPicPr>
        <p:blipFill>
          <a:blip r:embed="rId3"/>
          <a:stretch>
            <a:fillRect/>
          </a:stretch>
        </p:blipFill>
        <p:spPr>
          <a:xfrm>
            <a:off x="990600" y="1828800"/>
            <a:ext cx="4076700" cy="1684587"/>
          </a:xfrm>
          <a:prstGeom prst="rect">
            <a:avLst/>
          </a:prstGeom>
        </p:spPr>
      </p:pic>
      <p:pic>
        <p:nvPicPr>
          <p:cNvPr id="8" name="Picture 7" descr="walk-with-us.png"/>
          <p:cNvPicPr>
            <a:picLocks noChangeAspect="1"/>
          </p:cNvPicPr>
          <p:nvPr/>
        </p:nvPicPr>
        <p:blipFill>
          <a:blip r:embed="rId4"/>
          <a:stretch>
            <a:fillRect/>
          </a:stretch>
        </p:blipFill>
        <p:spPr>
          <a:xfrm>
            <a:off x="723900" y="3263265"/>
            <a:ext cx="4610100" cy="1613535"/>
          </a:xfrm>
          <a:prstGeom prst="rect">
            <a:avLst/>
          </a:prstGeom>
        </p:spPr>
      </p:pic>
      <p:pic>
        <p:nvPicPr>
          <p:cNvPr id="12" name="Picture 11" descr="1375811823.png"/>
          <p:cNvPicPr>
            <a:picLocks noChangeAspect="1"/>
          </p:cNvPicPr>
          <p:nvPr/>
        </p:nvPicPr>
        <p:blipFill>
          <a:blip r:embed="rId5"/>
          <a:stretch>
            <a:fillRect/>
          </a:stretch>
        </p:blipFill>
        <p:spPr>
          <a:xfrm>
            <a:off x="1371600" y="4663952"/>
            <a:ext cx="3352800" cy="173272"/>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10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k...land.jpg"/>
          <p:cNvPicPr>
            <a:picLocks noChangeAspect="1"/>
          </p:cNvPicPr>
          <p:nvPr/>
        </p:nvPicPr>
        <p:blipFill>
          <a:blip r:embed="rId2"/>
          <a:stretch>
            <a:fillRect/>
          </a:stretch>
        </p:blipFill>
        <p:spPr>
          <a:xfrm>
            <a:off x="0" y="0"/>
            <a:ext cx="9144000" cy="6858000"/>
          </a:xfrm>
          <a:prstGeom prst="rect">
            <a:avLst/>
          </a:prstGeom>
        </p:spPr>
      </p:pic>
      <p:sp>
        <p:nvSpPr>
          <p:cNvPr id="14" name="Rectangle 3"/>
          <p:cNvSpPr txBox="1">
            <a:spLocks noChangeArrowheads="1"/>
          </p:cNvSpPr>
          <p:nvPr/>
        </p:nvSpPr>
        <p:spPr>
          <a:xfrm>
            <a:off x="762000" y="1143000"/>
            <a:ext cx="5257800" cy="4953000"/>
          </a:xfrm>
          <a:prstGeom prst="rect">
            <a:avLst/>
          </a:prstGeom>
        </p:spPr>
        <p:txBody>
          <a:bodyPr vert="horz" lIns="91440" tIns="45720" rIns="91440" bIns="45720" rtlCol="0">
            <a:normAutofit/>
          </a:bodyPr>
          <a:lstStyle/>
          <a:p>
            <a:pPr marL="174625" marR="0" lvl="0" indent="0" defTabSz="914400" rtl="0" eaLnBrk="1" fontAlgn="auto" latinLnBrk="0" hangingPunct="1">
              <a:lnSpc>
                <a:spcPts val="2200"/>
              </a:lnSpc>
              <a:spcBef>
                <a:spcPct val="20000"/>
              </a:spcBef>
              <a:spcAft>
                <a:spcPts val="0"/>
              </a:spcAft>
              <a:buClrTx/>
              <a:buSzTx/>
              <a:buFontTx/>
              <a:buNone/>
              <a:tabLst/>
              <a:defRPr/>
            </a:pPr>
            <a:r>
              <a:rPr kumimoji="0" lang="en-US" sz="1500" b="1" i="0" u="none" strike="noStrike" kern="1200" cap="none" spc="0" normalizeH="0" baseline="0" noProof="0" dirty="0" smtClean="0">
                <a:ln>
                  <a:noFill/>
                </a:ln>
                <a:effectLst/>
                <a:uLnTx/>
                <a:uFillTx/>
              </a:rPr>
              <a:t>SHUKRA LAND DEVELOPERS LTD</a:t>
            </a:r>
            <a:r>
              <a:rPr kumimoji="0" lang="en-US" sz="1500" b="0" i="0" u="none" strike="noStrike" kern="1200" cap="none" spc="0" normalizeH="0" baseline="0" noProof="0" dirty="0" smtClean="0">
                <a:ln>
                  <a:noFill/>
                </a:ln>
                <a:effectLst/>
                <a:uLnTx/>
                <a:uFillTx/>
              </a:rPr>
              <a:t>. is part of </a:t>
            </a:r>
            <a:r>
              <a:rPr kumimoji="0" lang="en-US" sz="1500" b="1" i="0" u="none" strike="noStrike" kern="1200" cap="none" spc="0" normalizeH="0" baseline="0" noProof="0" dirty="0" smtClean="0">
                <a:ln>
                  <a:noFill/>
                </a:ln>
                <a:effectLst/>
                <a:uLnTx/>
                <a:uFillTx/>
              </a:rPr>
              <a:t>SHUKRA GROUP</a:t>
            </a:r>
            <a:r>
              <a:rPr kumimoji="0" lang="en-US" sz="1500" b="0" i="0" u="none" strike="noStrike" kern="1200" cap="none" spc="0" normalizeH="0" baseline="0" noProof="0" dirty="0" smtClean="0">
                <a:ln>
                  <a:noFill/>
                </a:ln>
                <a:effectLst/>
                <a:uLnTx/>
                <a:uFillTx/>
              </a:rPr>
              <a:t> having registered office at Bombay. We are into business of </a:t>
            </a:r>
            <a:r>
              <a:rPr kumimoji="0" lang="en-US" sz="1500" b="1" i="0" u="none" strike="noStrike" kern="1200" cap="none" spc="0" normalizeH="0" baseline="0" noProof="0" dirty="0" smtClean="0">
                <a:ln>
                  <a:noFill/>
                </a:ln>
                <a:effectLst/>
                <a:uLnTx/>
                <a:uFillTx/>
              </a:rPr>
              <a:t>bullion, diamonds, and </a:t>
            </a:r>
            <a:r>
              <a:rPr kumimoji="0" lang="en-US" sz="1500" b="1" i="0" u="none" strike="noStrike" kern="1200" cap="none" spc="0" normalizeH="0" baseline="0" noProof="0" dirty="0" err="1" smtClean="0">
                <a:ln>
                  <a:noFill/>
                </a:ln>
                <a:effectLst/>
                <a:uLnTx/>
                <a:uFillTx/>
              </a:rPr>
              <a:t>jewellery</a:t>
            </a:r>
            <a:r>
              <a:rPr kumimoji="0" lang="en-US" sz="1500" b="0" i="0" u="none" strike="noStrike" kern="1200" cap="none" spc="0" normalizeH="0" baseline="0" noProof="0" dirty="0" smtClean="0">
                <a:ln>
                  <a:noFill/>
                </a:ln>
                <a:effectLst/>
                <a:uLnTx/>
                <a:uFillTx/>
              </a:rPr>
              <a:t>. We export diamonds to USA, Europe and Hong Kong. </a:t>
            </a:r>
            <a:br>
              <a:rPr kumimoji="0" lang="en-US" sz="1500" b="0" i="0" u="none" strike="noStrike" kern="1200" cap="none" spc="0" normalizeH="0" baseline="0" noProof="0" dirty="0" smtClean="0">
                <a:ln>
                  <a:noFill/>
                </a:ln>
                <a:effectLst/>
                <a:uLnTx/>
                <a:uFillTx/>
              </a:rPr>
            </a:br>
            <a:r>
              <a:rPr kumimoji="0" lang="en-US" sz="1500" b="0" i="0" u="none" strike="noStrike" kern="1200" cap="none" spc="0" normalizeH="0" baseline="0" noProof="0" dirty="0" smtClean="0">
                <a:ln>
                  <a:noFill/>
                </a:ln>
                <a:effectLst/>
                <a:uLnTx/>
                <a:uFillTx/>
              </a:rPr>
              <a:t/>
            </a:r>
            <a:br>
              <a:rPr kumimoji="0" lang="en-US" sz="1500" b="0" i="0" u="none" strike="noStrike" kern="1200" cap="none" spc="0" normalizeH="0" baseline="0" noProof="0" dirty="0" smtClean="0">
                <a:ln>
                  <a:noFill/>
                </a:ln>
                <a:effectLst/>
                <a:uLnTx/>
                <a:uFillTx/>
              </a:rPr>
            </a:br>
            <a:r>
              <a:rPr kumimoji="0" lang="en-US" sz="1500" b="0" i="0" u="none" strike="noStrike" kern="1200" cap="none" spc="0" normalizeH="0" baseline="0" noProof="0" dirty="0" smtClean="0">
                <a:ln>
                  <a:noFill/>
                </a:ln>
                <a:effectLst/>
                <a:uLnTx/>
                <a:uFillTx/>
              </a:rPr>
              <a:t>We have our factories at Daman and Special Economic Zone of </a:t>
            </a:r>
            <a:r>
              <a:rPr kumimoji="0" lang="en-US" sz="1500" b="0" i="0" u="none" strike="noStrike" kern="1200" cap="none" spc="0" normalizeH="0" baseline="0" noProof="0" dirty="0" err="1" smtClean="0">
                <a:ln>
                  <a:noFill/>
                </a:ln>
                <a:effectLst/>
                <a:uLnTx/>
                <a:uFillTx/>
              </a:rPr>
              <a:t>Surat</a:t>
            </a:r>
            <a:r>
              <a:rPr kumimoji="0" lang="en-US" sz="1500" b="0" i="0" u="none" strike="noStrike" kern="1200" cap="none" spc="0" normalizeH="0" baseline="0" noProof="0" dirty="0" smtClean="0">
                <a:ln>
                  <a:noFill/>
                </a:ln>
                <a:effectLst/>
                <a:uLnTx/>
                <a:uFillTx/>
              </a:rPr>
              <a:t>. </a:t>
            </a:r>
            <a:r>
              <a:rPr kumimoji="0" lang="en-US" sz="1500" b="1" i="0" u="none" strike="noStrike" kern="1200" cap="none" spc="0" normalizeH="0" baseline="0" noProof="0" dirty="0" smtClean="0">
                <a:ln>
                  <a:noFill/>
                </a:ln>
                <a:effectLst/>
                <a:uLnTx/>
                <a:uFillTx/>
              </a:rPr>
              <a:t>SHUKRA </a:t>
            </a:r>
            <a:r>
              <a:rPr kumimoji="0" lang="en-US" sz="1500" b="1" i="0" u="none" strike="noStrike" kern="1200" cap="none" spc="0" normalizeH="0" baseline="0" noProof="0" dirty="0" err="1" smtClean="0">
                <a:ln>
                  <a:noFill/>
                </a:ln>
                <a:effectLst/>
                <a:uLnTx/>
                <a:uFillTx/>
              </a:rPr>
              <a:t>Jewellery</a:t>
            </a:r>
            <a:r>
              <a:rPr kumimoji="0" lang="en-US" sz="1500" b="1" i="0" u="none" strike="noStrike" kern="1200" cap="none" spc="0" normalizeH="0" baseline="0" noProof="0" dirty="0" smtClean="0">
                <a:ln>
                  <a:noFill/>
                </a:ln>
                <a:effectLst/>
                <a:uLnTx/>
                <a:uFillTx/>
              </a:rPr>
              <a:t> Ltd. and SHUKRA Bullions Ltd.</a:t>
            </a:r>
            <a:r>
              <a:rPr kumimoji="0" lang="en-US" sz="1500" b="0" i="0" u="none" strike="noStrike" kern="1200" cap="none" spc="0" normalizeH="0" baseline="0" noProof="0" dirty="0" smtClean="0">
                <a:ln>
                  <a:noFill/>
                </a:ln>
                <a:effectLst/>
                <a:uLnTx/>
                <a:uFillTx/>
              </a:rPr>
              <a:t> are two </a:t>
            </a:r>
            <a:r>
              <a:rPr kumimoji="0" lang="en-US" sz="1500" b="1" i="0" u="none" strike="noStrike" kern="1200" cap="none" spc="0" normalizeH="0" baseline="0" noProof="0" dirty="0" smtClean="0">
                <a:ln>
                  <a:noFill/>
                </a:ln>
                <a:effectLst/>
                <a:uLnTx/>
                <a:uFillTx/>
              </a:rPr>
              <a:t>Listed Company</a:t>
            </a:r>
            <a:r>
              <a:rPr kumimoji="0" lang="en-US" sz="1500" b="0" i="0" u="none" strike="noStrike" kern="1200" cap="none" spc="0" normalizeH="0" baseline="0" noProof="0" dirty="0" smtClean="0">
                <a:ln>
                  <a:noFill/>
                </a:ln>
                <a:effectLst/>
                <a:uLnTx/>
                <a:uFillTx/>
              </a:rPr>
              <a:t> of the group at </a:t>
            </a:r>
            <a:r>
              <a:rPr kumimoji="0" lang="en-US" sz="1500" b="1" i="0" u="none" strike="noStrike" kern="1200" cap="none" spc="0" normalizeH="0" baseline="0" noProof="0" dirty="0" smtClean="0">
                <a:ln>
                  <a:noFill/>
                </a:ln>
                <a:effectLst/>
                <a:uLnTx/>
                <a:uFillTx/>
              </a:rPr>
              <a:t>Bombay Stock Exchange.</a:t>
            </a:r>
            <a:br>
              <a:rPr kumimoji="0" lang="en-US" sz="1500" b="1" i="0" u="none" strike="noStrike" kern="1200" cap="none" spc="0" normalizeH="0" baseline="0" noProof="0" dirty="0" smtClean="0">
                <a:ln>
                  <a:noFill/>
                </a:ln>
                <a:effectLst/>
                <a:uLnTx/>
                <a:uFillTx/>
              </a:rPr>
            </a:br>
            <a:endParaRPr kumimoji="0" lang="en-US" sz="1500" b="1" i="0" u="none" strike="noStrike" kern="1200" cap="none" spc="0" normalizeH="0" baseline="0" noProof="0" dirty="0" smtClean="0">
              <a:ln>
                <a:noFill/>
              </a:ln>
              <a:effectLst/>
              <a:uLnTx/>
              <a:uFillTx/>
            </a:endParaRPr>
          </a:p>
          <a:p>
            <a:pPr marL="174625" marR="0" lvl="0" indent="0" algn="ctr" defTabSz="914400" rtl="0" eaLnBrk="1" fontAlgn="auto" latinLnBrk="0" hangingPunct="1">
              <a:lnSpc>
                <a:spcPts val="2200"/>
              </a:lnSpc>
              <a:spcBef>
                <a:spcPct val="20000"/>
              </a:spcBef>
              <a:spcAft>
                <a:spcPts val="0"/>
              </a:spcAft>
              <a:buClrTx/>
              <a:buSzTx/>
              <a:buFontTx/>
              <a:buNone/>
              <a:tabLst/>
              <a:defRPr/>
            </a:pPr>
            <a:r>
              <a:rPr kumimoji="0" lang="en-US" sz="1500" b="0" i="0" u="none" strike="noStrike" kern="1200" cap="none" spc="0" normalizeH="0" baseline="0" noProof="0" dirty="0" smtClean="0">
                <a:ln>
                  <a:noFill/>
                </a:ln>
                <a:effectLst/>
                <a:uLnTx/>
                <a:uFillTx/>
              </a:rPr>
              <a:t>We have been associates in many real estate projects in Bombay and this is our first project at </a:t>
            </a:r>
            <a:r>
              <a:rPr kumimoji="0" lang="en-US" sz="1500" b="0" i="0" u="none" strike="noStrike" kern="1200" cap="none" spc="0" normalizeH="0" baseline="0" noProof="0" dirty="0" err="1" smtClean="0">
                <a:ln>
                  <a:noFill/>
                </a:ln>
                <a:effectLst/>
                <a:uLnTx/>
                <a:uFillTx/>
              </a:rPr>
              <a:t>Ahmedabad</a:t>
            </a:r>
            <a:r>
              <a:rPr kumimoji="0" lang="en-US" sz="1500" b="0" i="0" u="none" strike="noStrike" kern="1200" cap="none" spc="0" normalizeH="0" baseline="0" noProof="0" dirty="0" smtClean="0">
                <a:ln>
                  <a:noFill/>
                </a:ln>
                <a:effectLst/>
                <a:uLnTx/>
                <a:uFillTx/>
              </a:rPr>
              <a:t> in our own name.</a:t>
            </a:r>
            <a:br>
              <a:rPr kumimoji="0" lang="en-US" sz="1500" b="0" i="0" u="none" strike="noStrike" kern="1200" cap="none" spc="0" normalizeH="0" baseline="0" noProof="0" dirty="0" smtClean="0">
                <a:ln>
                  <a:noFill/>
                </a:ln>
                <a:effectLst/>
                <a:uLnTx/>
                <a:uFillTx/>
              </a:rPr>
            </a:br>
            <a:endParaRPr kumimoji="0" lang="en-US" sz="1500" b="0" i="0" u="none" strike="noStrike" kern="1200" cap="none" spc="0" normalizeH="0" baseline="0" noProof="0" dirty="0" smtClean="0">
              <a:ln>
                <a:noFill/>
              </a:ln>
              <a:effectLst/>
              <a:uLnTx/>
              <a:uFillTx/>
            </a:endParaRPr>
          </a:p>
          <a:p>
            <a:pPr marL="174625" marR="0" lvl="0" indent="0" algn="ctr" defTabSz="914400" rtl="0" eaLnBrk="1" fontAlgn="auto" latinLnBrk="0" hangingPunct="1">
              <a:lnSpc>
                <a:spcPts val="2200"/>
              </a:lnSpc>
              <a:spcBef>
                <a:spcPct val="20000"/>
              </a:spcBef>
              <a:spcAft>
                <a:spcPts val="0"/>
              </a:spcAft>
              <a:buClrTx/>
              <a:buSzTx/>
              <a:buFontTx/>
              <a:buNone/>
              <a:tabLst/>
              <a:defRPr/>
            </a:pPr>
            <a:r>
              <a:rPr kumimoji="0" lang="en-US" sz="1500" b="0" i="0" u="none" strike="noStrike" kern="1200" cap="none" spc="0" normalizeH="0" baseline="0" noProof="0" dirty="0" smtClean="0">
                <a:ln>
                  <a:noFill/>
                </a:ln>
                <a:effectLst/>
                <a:uLnTx/>
                <a:uFillTx/>
              </a:rPr>
              <a:t>Our Vision is to build a luxurious and fully developed township at most affordable price at location having future growth prospects. </a:t>
            </a:r>
          </a:p>
          <a:p>
            <a:pPr marL="174625" marR="0" lvl="0" indent="0" algn="ctr" defTabSz="914400" rtl="0" eaLnBrk="1" fontAlgn="auto" latinLnBrk="0" hangingPunct="1">
              <a:lnSpc>
                <a:spcPts val="2200"/>
              </a:lnSpc>
              <a:spcBef>
                <a:spcPct val="20000"/>
              </a:spcBef>
              <a:spcAft>
                <a:spcPts val="0"/>
              </a:spcAft>
              <a:buClrTx/>
              <a:buSzTx/>
              <a:buFontTx/>
              <a:buNone/>
              <a:tabLst/>
              <a:defRPr/>
            </a:pPr>
            <a:endParaRPr kumimoji="0" lang="en-US" sz="1500" b="0" i="0" u="none" strike="noStrike" kern="1200" cap="none" spc="0" normalizeH="0" baseline="0" noProof="0" dirty="0" smtClean="0">
              <a:ln>
                <a:noFill/>
              </a:ln>
              <a:effectLst/>
              <a:uLnTx/>
              <a:uFillTx/>
              <a:latin typeface="+mn-lt"/>
              <a:ea typeface="+mn-ea"/>
              <a:cs typeface="+mn-cs"/>
            </a:endParaRPr>
          </a:p>
        </p:txBody>
      </p:sp>
      <p:pic>
        <p:nvPicPr>
          <p:cNvPr id="15" name="Picture 14" descr="shukra-logo.png"/>
          <p:cNvPicPr>
            <a:picLocks noChangeAspect="1"/>
          </p:cNvPicPr>
          <p:nvPr/>
        </p:nvPicPr>
        <p:blipFill>
          <a:blip r:embed="rId3"/>
          <a:stretch>
            <a:fillRect/>
          </a:stretch>
        </p:blipFill>
        <p:spPr>
          <a:xfrm>
            <a:off x="5867400" y="1066800"/>
            <a:ext cx="2114550" cy="4505325"/>
          </a:xfrm>
          <a:prstGeom prst="rect">
            <a:avLst/>
          </a:prstGeom>
          <a:ln>
            <a:noFill/>
          </a:ln>
          <a:effectLst>
            <a:softEdge rad="112500"/>
          </a:effectLst>
        </p:spPr>
      </p:pic>
      <p:sp>
        <p:nvSpPr>
          <p:cNvPr id="17" name="Rectangle 25"/>
          <p:cNvSpPr>
            <a:spLocks noChangeArrowheads="1"/>
          </p:cNvSpPr>
          <p:nvPr/>
        </p:nvSpPr>
        <p:spPr bwMode="auto">
          <a:xfrm>
            <a:off x="1143000" y="5715000"/>
            <a:ext cx="6781800" cy="762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lnSpc>
                <a:spcPts val="3000"/>
              </a:lnSpc>
              <a:spcBef>
                <a:spcPct val="5000"/>
              </a:spcBef>
            </a:pPr>
            <a:r>
              <a:rPr lang="en-US" sz="1900" b="1" dirty="0">
                <a:solidFill>
                  <a:schemeClr val="bg1"/>
                </a:solidFill>
              </a:rPr>
              <a:t>We believe in delivering better than promised and on time </a:t>
            </a: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4">
                                            <p:txEl>
                                              <p:pRg st="2" end="2"/>
                                            </p:txEl>
                                          </p:spTgt>
                                        </p:tgtEl>
                                        <p:attrNameLst>
                                          <p:attrName>ppt_y</p:attrName>
                                        </p:attrNameLst>
                                      </p:cBhvr>
                                      <p:tavLst>
                                        <p:tav tm="0">
                                          <p:val>
                                            <p:strVal val="1+#ppt_h/2"/>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17">
                                            <p:bg/>
                                          </p:spTgt>
                                        </p:tgtEl>
                                        <p:attrNameLst>
                                          <p:attrName>style.visibility</p:attrName>
                                        </p:attrNameLst>
                                      </p:cBhvr>
                                      <p:to>
                                        <p:strVal val="visible"/>
                                      </p:to>
                                    </p:set>
                                    <p:anim calcmode="lin" valueType="num">
                                      <p:cBhvr additive="base">
                                        <p:cTn id="23" dur="2000" fill="hold"/>
                                        <p:tgtEl>
                                          <p:spTgt spid="17">
                                            <p:bg/>
                                          </p:spTgt>
                                        </p:tgtEl>
                                        <p:attrNameLst>
                                          <p:attrName>ppt_x</p:attrName>
                                        </p:attrNameLst>
                                      </p:cBhvr>
                                      <p:tavLst>
                                        <p:tav tm="0">
                                          <p:val>
                                            <p:strVal val="#ppt_x"/>
                                          </p:val>
                                        </p:tav>
                                        <p:tav tm="100000">
                                          <p:val>
                                            <p:strVal val="#ppt_x"/>
                                          </p:val>
                                        </p:tav>
                                      </p:tavLst>
                                    </p:anim>
                                    <p:anim calcmode="lin" valueType="num">
                                      <p:cBhvr additive="base">
                                        <p:cTn id="24" dur="2000" fill="hold"/>
                                        <p:tgtEl>
                                          <p:spTgt spid="17">
                                            <p:bg/>
                                          </p:spTgt>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stCondLst>
                                    <p:cond delay="0"/>
                                  </p:stCondLst>
                                  <p:iterate type="lt">
                                    <p:tmPct val="0"/>
                                  </p:iterate>
                                  <p:childTnLst>
                                    <p:set>
                                      <p:cBhvr>
                                        <p:cTn id="27" dur="1" fill="hold">
                                          <p:stCondLst>
                                            <p:cond delay="0"/>
                                          </p:stCondLst>
                                        </p:cTn>
                                        <p:tgtEl>
                                          <p:spTgt spid="17">
                                            <p:txEl>
                                              <p:pRg st="0" end="0"/>
                                            </p:txEl>
                                          </p:spTgt>
                                        </p:tgtEl>
                                        <p:attrNameLst>
                                          <p:attrName>style.visibility</p:attrName>
                                        </p:attrNameLst>
                                      </p:cBhvr>
                                      <p:to>
                                        <p:strVal val="visible"/>
                                      </p:to>
                                    </p:set>
                                    <p:anim calcmode="lin" valueType="num">
                                      <p:cBhvr additive="base">
                                        <p:cTn id="28" dur="2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p:bldP spid="17" grpId="0"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k...land.jpg"/>
          <p:cNvPicPr>
            <a:picLocks noChangeAspect="1"/>
          </p:cNvPicPr>
          <p:nvPr/>
        </p:nvPicPr>
        <p:blipFill>
          <a:blip r:embed="rId2"/>
          <a:stretch>
            <a:fillRect/>
          </a:stretch>
        </p:blipFill>
        <p:spPr>
          <a:xfrm>
            <a:off x="0" y="0"/>
            <a:ext cx="9144000" cy="6858000"/>
          </a:xfrm>
          <a:prstGeom prst="rect">
            <a:avLst/>
          </a:prstGeom>
        </p:spPr>
      </p:pic>
      <p:sp>
        <p:nvSpPr>
          <p:cNvPr id="6" name="Rectangle 3"/>
          <p:cNvSpPr txBox="1">
            <a:spLocks noChangeArrowheads="1"/>
          </p:cNvSpPr>
          <p:nvPr/>
        </p:nvSpPr>
        <p:spPr>
          <a:xfrm>
            <a:off x="457200" y="1371600"/>
            <a:ext cx="4267200" cy="3276600"/>
          </a:xfrm>
          <a:prstGeom prst="rect">
            <a:avLst/>
          </a:prstGeom>
        </p:spPr>
        <p:txBody>
          <a:bodyPr vert="horz" lIns="91440" tIns="45720" rIns="91440" bIns="45720" rtlCol="0">
            <a:noAutofit/>
          </a:bodyPr>
          <a:lstStyle/>
          <a:p>
            <a:pPr marL="290513" marR="0" lvl="0" indent="0" defTabSz="914400" rtl="0" eaLnBrk="1" fontAlgn="auto" latinLnBrk="0" hangingPunct="1">
              <a:lnSpc>
                <a:spcPts val="3600"/>
              </a:lnSpc>
              <a:spcBef>
                <a:spcPct val="20000"/>
              </a:spcBef>
              <a:spcAft>
                <a:spcPts val="0"/>
              </a:spcAft>
              <a:buClrTx/>
              <a:buSzTx/>
              <a:buFontTx/>
              <a:buNone/>
              <a:tabLst/>
              <a:defRPr/>
            </a:pPr>
            <a:r>
              <a:rPr kumimoji="0" lang="en-US" b="1" i="0" u="none" strike="noStrike" kern="1200" cap="none" spc="0" normalizeH="0" baseline="0" noProof="0" dirty="0" smtClean="0">
                <a:ln>
                  <a:noFill/>
                </a:ln>
                <a:solidFill>
                  <a:srgbClr val="800000"/>
                </a:solidFill>
                <a:effectLst/>
                <a:uLnTx/>
                <a:uFillTx/>
                <a:latin typeface="Century Gothic" pitchFamily="34" charset="0"/>
              </a:rPr>
              <a:t>A</a:t>
            </a:r>
            <a:r>
              <a:rPr kumimoji="0" lang="en-US" b="0" i="0" u="none" strike="noStrike" kern="1200" cap="none" spc="0" normalizeH="0" baseline="0" noProof="0" dirty="0" smtClean="0">
                <a:ln>
                  <a:noFill/>
                </a:ln>
                <a:solidFill>
                  <a:srgbClr val="800000"/>
                </a:solidFill>
                <a:effectLst/>
                <a:uLnTx/>
                <a:uFillTx/>
                <a:latin typeface="Century Gothic" pitchFamily="34" charset="0"/>
              </a:rPr>
              <a:t> </a:t>
            </a:r>
            <a:r>
              <a:rPr kumimoji="0" lang="en-US" b="1" i="0" u="none" strike="noStrike" kern="1200" cap="none" spc="0" normalizeH="0" baseline="0" noProof="0" dirty="0" smtClean="0">
                <a:ln>
                  <a:noFill/>
                </a:ln>
                <a:solidFill>
                  <a:srgbClr val="800000"/>
                </a:solidFill>
                <a:effectLst/>
                <a:uLnTx/>
                <a:uFillTx/>
                <a:latin typeface="Century Gothic" pitchFamily="34" charset="0"/>
              </a:rPr>
              <a:t>home</a:t>
            </a:r>
            <a:r>
              <a:rPr kumimoji="0" lang="en-US" b="0" i="0" u="none" strike="noStrike" kern="1200" cap="none" spc="0" normalizeH="0" baseline="0" noProof="0" dirty="0" smtClean="0">
                <a:ln>
                  <a:noFill/>
                </a:ln>
                <a:solidFill>
                  <a:srgbClr val="800000"/>
                </a:solidFill>
                <a:effectLst/>
                <a:uLnTx/>
                <a:uFillTx/>
                <a:latin typeface="Century Gothic" pitchFamily="34" charset="0"/>
              </a:rPr>
              <a:t> </a:t>
            </a:r>
            <a:r>
              <a:rPr kumimoji="0" lang="en-US" b="1" i="0" u="none" strike="noStrike" kern="1200" cap="none" spc="0" normalizeH="0" baseline="0" noProof="0" dirty="0" smtClean="0">
                <a:ln>
                  <a:noFill/>
                </a:ln>
                <a:solidFill>
                  <a:srgbClr val="800000"/>
                </a:solidFill>
                <a:effectLst/>
                <a:uLnTx/>
                <a:uFillTx/>
                <a:latin typeface="Century Gothic" pitchFamily="34" charset="0"/>
              </a:rPr>
              <a:t>is</a:t>
            </a:r>
            <a:r>
              <a:rPr kumimoji="0" lang="en-US" b="0" i="0" u="none" strike="noStrike" kern="1200" cap="none" spc="0" normalizeH="0" baseline="0" noProof="0" dirty="0" smtClean="0">
                <a:ln>
                  <a:noFill/>
                </a:ln>
                <a:solidFill>
                  <a:srgbClr val="800000"/>
                </a:solidFill>
                <a:effectLst/>
                <a:uLnTx/>
                <a:uFillTx/>
                <a:latin typeface="Century Gothic" pitchFamily="34" charset="0"/>
              </a:rPr>
              <a:t> </a:t>
            </a:r>
            <a:r>
              <a:rPr kumimoji="0" lang="en-US" b="0" i="0" u="none" strike="noStrike" kern="1200" cap="none" spc="0" normalizeH="0" baseline="0" noProof="0" dirty="0" smtClean="0">
                <a:ln>
                  <a:noFill/>
                </a:ln>
                <a:effectLst/>
                <a:uLnTx/>
                <a:uFillTx/>
                <a:latin typeface="Century Gothic" pitchFamily="34" charset="0"/>
              </a:rPr>
              <a:t>much more than where</a:t>
            </a:r>
          </a:p>
          <a:p>
            <a:pPr marL="290513" marR="0" lvl="0" indent="0" defTabSz="914400" rtl="0" eaLnBrk="1" fontAlgn="auto" latinLnBrk="0" hangingPunct="1">
              <a:lnSpc>
                <a:spcPts val="3600"/>
              </a:lnSpc>
              <a:spcBef>
                <a:spcPct val="20000"/>
              </a:spcBef>
              <a:spcAft>
                <a:spcPts val="0"/>
              </a:spcAft>
              <a:buClrTx/>
              <a:buSzTx/>
              <a:buFontTx/>
              <a:buNone/>
              <a:tabLst/>
              <a:defRPr/>
            </a:pPr>
            <a:r>
              <a:rPr kumimoji="0" lang="en-US" b="0" i="0" u="none" strike="noStrike" kern="1200" cap="none" spc="0" normalizeH="0" baseline="0" noProof="0" dirty="0" smtClean="0">
                <a:ln>
                  <a:noFill/>
                </a:ln>
                <a:effectLst/>
                <a:uLnTx/>
                <a:uFillTx/>
                <a:latin typeface="Century Gothic" pitchFamily="34" charset="0"/>
              </a:rPr>
              <a:t> you </a:t>
            </a:r>
            <a:r>
              <a:rPr kumimoji="0" lang="en-US" b="1" i="0" u="none" strike="noStrike" kern="1200" cap="none" spc="0" normalizeH="0" baseline="0" noProof="0" dirty="0" smtClean="0">
                <a:ln>
                  <a:noFill/>
                </a:ln>
                <a:solidFill>
                  <a:srgbClr val="800000"/>
                </a:solidFill>
                <a:effectLst/>
                <a:uLnTx/>
                <a:uFillTx/>
                <a:latin typeface="Century Gothic" pitchFamily="34" charset="0"/>
              </a:rPr>
              <a:t>sleep</a:t>
            </a:r>
            <a:r>
              <a:rPr kumimoji="0" lang="en-US" b="0" i="0" u="none" strike="noStrike" kern="1200" cap="none" spc="0" normalizeH="0" baseline="0" noProof="0" dirty="0" smtClean="0">
                <a:ln>
                  <a:noFill/>
                </a:ln>
                <a:solidFill>
                  <a:srgbClr val="800000"/>
                </a:solidFill>
                <a:effectLst/>
                <a:uLnTx/>
                <a:uFillTx/>
                <a:latin typeface="Century Gothic" pitchFamily="34" charset="0"/>
              </a:rPr>
              <a:t> at </a:t>
            </a:r>
            <a:r>
              <a:rPr kumimoji="0" lang="en-US" b="0" i="0" u="none" strike="noStrike" kern="1200" cap="none" spc="0" normalizeH="0" baseline="0" noProof="0" dirty="0" smtClean="0">
                <a:ln>
                  <a:noFill/>
                </a:ln>
                <a:effectLst/>
                <a:uLnTx/>
                <a:uFillTx/>
                <a:latin typeface="Century Gothic" pitchFamily="34" charset="0"/>
              </a:rPr>
              <a:t>night. Its where you</a:t>
            </a:r>
          </a:p>
          <a:p>
            <a:pPr marL="290513" marR="0" lvl="0" indent="0" defTabSz="914400" rtl="0" eaLnBrk="1" fontAlgn="auto" latinLnBrk="0" hangingPunct="1">
              <a:lnSpc>
                <a:spcPts val="3600"/>
              </a:lnSpc>
              <a:spcBef>
                <a:spcPct val="20000"/>
              </a:spcBef>
              <a:spcAft>
                <a:spcPts val="0"/>
              </a:spcAft>
              <a:buClrTx/>
              <a:buSzTx/>
              <a:buFontTx/>
              <a:buNone/>
              <a:tabLst/>
              <a:defRPr/>
            </a:pPr>
            <a:r>
              <a:rPr kumimoji="0" lang="en-US" b="0" i="0" u="none" strike="noStrike" kern="1200" cap="none" spc="0" normalizeH="0" baseline="0" noProof="0" dirty="0" smtClean="0">
                <a:ln>
                  <a:noFill/>
                </a:ln>
                <a:effectLst/>
                <a:uLnTx/>
                <a:uFillTx/>
                <a:latin typeface="Century Gothic" pitchFamily="34" charset="0"/>
              </a:rPr>
              <a:t> </a:t>
            </a:r>
            <a:r>
              <a:rPr kumimoji="0" lang="en-US" b="1" i="0" u="none" strike="noStrike" kern="1200" cap="none" spc="0" normalizeH="0" baseline="0" noProof="0" dirty="0" smtClean="0">
                <a:ln>
                  <a:noFill/>
                </a:ln>
                <a:effectLst/>
                <a:uLnTx/>
                <a:uFillTx/>
                <a:latin typeface="Century Gothic" pitchFamily="34" charset="0"/>
              </a:rPr>
              <a:t>recharge</a:t>
            </a:r>
            <a:r>
              <a:rPr kumimoji="0" lang="en-US" b="0" i="0" u="none" strike="noStrike" kern="1200" cap="none" spc="0" normalizeH="0" baseline="0" noProof="0" dirty="0" smtClean="0">
                <a:ln>
                  <a:noFill/>
                </a:ln>
                <a:effectLst/>
                <a:uLnTx/>
                <a:uFillTx/>
                <a:latin typeface="Century Gothic" pitchFamily="34" charset="0"/>
              </a:rPr>
              <a:t> emotionally where you </a:t>
            </a:r>
            <a:br>
              <a:rPr kumimoji="0" lang="en-US" b="0" i="0" u="none" strike="noStrike" kern="1200" cap="none" spc="0" normalizeH="0" baseline="0" noProof="0" dirty="0" smtClean="0">
                <a:ln>
                  <a:noFill/>
                </a:ln>
                <a:effectLst/>
                <a:uLnTx/>
                <a:uFillTx/>
                <a:latin typeface="Century Gothic" pitchFamily="34" charset="0"/>
              </a:rPr>
            </a:br>
            <a:r>
              <a:rPr kumimoji="0" lang="en-US" b="0" i="0" u="none" strike="noStrike" kern="1200" cap="none" spc="0" normalizeH="0" baseline="0" noProof="0" dirty="0" smtClean="0">
                <a:ln>
                  <a:noFill/>
                </a:ln>
                <a:effectLst/>
                <a:uLnTx/>
                <a:uFillTx/>
                <a:latin typeface="Century Gothic" pitchFamily="34" charset="0"/>
              </a:rPr>
              <a:t>find </a:t>
            </a:r>
            <a:r>
              <a:rPr kumimoji="0" lang="en-US" b="1" i="0" u="none" strike="noStrike" kern="1200" cap="none" spc="0" normalizeH="0" baseline="0" noProof="0" dirty="0" smtClean="0">
                <a:ln>
                  <a:noFill/>
                </a:ln>
                <a:solidFill>
                  <a:srgbClr val="800000"/>
                </a:solidFill>
                <a:effectLst/>
                <a:uLnTx/>
                <a:uFillTx/>
                <a:latin typeface="Century Gothic" pitchFamily="34" charset="0"/>
              </a:rPr>
              <a:t>balance</a:t>
            </a:r>
            <a:r>
              <a:rPr kumimoji="0" lang="en-US" b="0" i="0" u="none" strike="noStrike" kern="1200" cap="none" spc="0" normalizeH="0" baseline="0" noProof="0" dirty="0" smtClean="0">
                <a:ln>
                  <a:noFill/>
                </a:ln>
                <a:effectLst/>
                <a:uLnTx/>
                <a:uFillTx/>
                <a:latin typeface="Century Gothic" pitchFamily="34" charset="0"/>
              </a:rPr>
              <a:t>.</a:t>
            </a:r>
          </a:p>
          <a:p>
            <a:pPr marL="290513" marR="0" lvl="0" indent="0" defTabSz="914400" rtl="0" eaLnBrk="1" fontAlgn="auto" latinLnBrk="0" hangingPunct="1">
              <a:lnSpc>
                <a:spcPts val="3600"/>
              </a:lnSpc>
              <a:spcBef>
                <a:spcPct val="20000"/>
              </a:spcBef>
              <a:spcAft>
                <a:spcPts val="0"/>
              </a:spcAft>
              <a:buClrTx/>
              <a:buSzTx/>
              <a:buFontTx/>
              <a:buNone/>
              <a:tabLst/>
              <a:defRPr/>
            </a:pPr>
            <a:r>
              <a:rPr kumimoji="0" lang="en-US" b="0" i="0" u="none" strike="noStrike" kern="1200" cap="none" spc="0" normalizeH="0" baseline="0" noProof="0" dirty="0" smtClean="0">
                <a:ln>
                  <a:noFill/>
                </a:ln>
                <a:effectLst/>
                <a:uLnTx/>
                <a:uFillTx/>
                <a:latin typeface="Century Gothic" pitchFamily="34" charset="0"/>
              </a:rPr>
              <a:t> Whether its a bastion of</a:t>
            </a:r>
          </a:p>
          <a:p>
            <a:pPr marL="290513" marR="0" lvl="0" indent="0" defTabSz="914400" rtl="0" eaLnBrk="1" fontAlgn="auto" latinLnBrk="0" hangingPunct="1">
              <a:lnSpc>
                <a:spcPts val="3600"/>
              </a:lnSpc>
              <a:spcBef>
                <a:spcPct val="20000"/>
              </a:spcBef>
              <a:spcAft>
                <a:spcPts val="0"/>
              </a:spcAft>
              <a:buClrTx/>
              <a:buSzTx/>
              <a:buFontTx/>
              <a:buNone/>
              <a:tabLst/>
              <a:defRPr/>
            </a:pPr>
            <a:r>
              <a:rPr kumimoji="0" lang="en-US" b="0" i="0" u="none" strike="noStrike" kern="1200" cap="none" spc="0" normalizeH="0" baseline="0" noProof="0" dirty="0" smtClean="0">
                <a:ln>
                  <a:noFill/>
                </a:ln>
                <a:effectLst/>
                <a:uLnTx/>
                <a:uFillTx/>
                <a:latin typeface="Century Gothic" pitchFamily="34" charset="0"/>
              </a:rPr>
              <a:t> minimalism, a </a:t>
            </a:r>
            <a:r>
              <a:rPr kumimoji="0" lang="en-US" b="1" i="0" u="none" strike="noStrike" kern="1200" cap="none" spc="0" normalizeH="0" baseline="0" noProof="0" dirty="0" smtClean="0">
                <a:ln>
                  <a:noFill/>
                </a:ln>
                <a:solidFill>
                  <a:srgbClr val="800000"/>
                </a:solidFill>
                <a:effectLst/>
                <a:uLnTx/>
                <a:uFillTx/>
                <a:latin typeface="Century Gothic" pitchFamily="34" charset="0"/>
              </a:rPr>
              <a:t>festival</a:t>
            </a:r>
            <a:r>
              <a:rPr kumimoji="0" lang="en-US" b="0" i="0" u="none" strike="noStrike" kern="1200" cap="none" spc="0" normalizeH="0" baseline="0" noProof="0" dirty="0" smtClean="0">
                <a:ln>
                  <a:noFill/>
                </a:ln>
                <a:effectLst/>
                <a:uLnTx/>
                <a:uFillTx/>
                <a:latin typeface="Century Gothic" pitchFamily="34" charset="0"/>
              </a:rPr>
              <a:t> of baroque,</a:t>
            </a:r>
          </a:p>
          <a:p>
            <a:pPr marL="290513" marR="0" lvl="0" indent="0" defTabSz="914400" rtl="0" eaLnBrk="1" fontAlgn="auto" latinLnBrk="0" hangingPunct="1">
              <a:lnSpc>
                <a:spcPts val="3600"/>
              </a:lnSpc>
              <a:spcBef>
                <a:spcPct val="20000"/>
              </a:spcBef>
              <a:spcAft>
                <a:spcPts val="0"/>
              </a:spcAft>
              <a:buClrTx/>
              <a:buSzTx/>
              <a:buFontTx/>
              <a:buNone/>
              <a:tabLst/>
              <a:defRPr/>
            </a:pPr>
            <a:r>
              <a:rPr kumimoji="0" lang="en-US" b="0" i="0" u="none" strike="noStrike" kern="1200" cap="none" spc="0" normalizeH="0" baseline="0" noProof="0" dirty="0" smtClean="0">
                <a:ln>
                  <a:noFill/>
                </a:ln>
                <a:effectLst/>
                <a:uLnTx/>
                <a:uFillTx/>
                <a:latin typeface="Century Gothic" pitchFamily="34" charset="0"/>
              </a:rPr>
              <a:t> or your version of a </a:t>
            </a:r>
            <a:r>
              <a:rPr kumimoji="0" lang="en-US" b="1" i="0" u="none" strike="noStrike" kern="1200" cap="none" spc="0" normalizeH="0" baseline="0" noProof="0" dirty="0" smtClean="0">
                <a:ln>
                  <a:noFill/>
                </a:ln>
                <a:solidFill>
                  <a:srgbClr val="800000"/>
                </a:solidFill>
                <a:effectLst/>
                <a:uLnTx/>
                <a:uFillTx/>
                <a:latin typeface="Century Gothic" pitchFamily="34" charset="0"/>
              </a:rPr>
              <a:t>Zen Retreat</a:t>
            </a:r>
            <a:r>
              <a:rPr kumimoji="0" lang="en-US" b="0" i="0" u="none" strike="noStrike" kern="1200" cap="none" spc="0" normalizeH="0" baseline="0" noProof="0" dirty="0" smtClean="0">
                <a:ln>
                  <a:noFill/>
                </a:ln>
                <a:solidFill>
                  <a:srgbClr val="800000"/>
                </a:solidFill>
                <a:effectLst/>
                <a:uLnTx/>
                <a:uFillTx/>
                <a:latin typeface="Century Gothic" pitchFamily="34" charset="0"/>
              </a:rPr>
              <a:t>. </a:t>
            </a:r>
          </a:p>
        </p:txBody>
      </p:sp>
      <p:sp>
        <p:nvSpPr>
          <p:cNvPr id="8" name="Rectangle 4"/>
          <p:cNvSpPr>
            <a:spLocks noChangeArrowheads="1"/>
          </p:cNvSpPr>
          <p:nvPr/>
        </p:nvSpPr>
        <p:spPr bwMode="auto">
          <a:xfrm>
            <a:off x="1066800" y="5334000"/>
            <a:ext cx="6934200" cy="10668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166688" algn="ctr">
              <a:lnSpc>
                <a:spcPts val="3200"/>
              </a:lnSpc>
              <a:spcBef>
                <a:spcPct val="20000"/>
              </a:spcBef>
            </a:pPr>
            <a:r>
              <a:rPr lang="en-US" sz="1400" b="1" dirty="0">
                <a:solidFill>
                  <a:schemeClr val="bg1"/>
                </a:solidFill>
              </a:rPr>
              <a:t>A home is not a home unless </a:t>
            </a:r>
            <a:r>
              <a:rPr lang="en-US" sz="1400" b="1" dirty="0" smtClean="0">
                <a:solidFill>
                  <a:schemeClr val="bg1"/>
                </a:solidFill>
              </a:rPr>
              <a:t>it </a:t>
            </a:r>
            <a:r>
              <a:rPr lang="en-US" sz="1400" b="1" dirty="0">
                <a:solidFill>
                  <a:schemeClr val="bg1"/>
                </a:solidFill>
              </a:rPr>
              <a:t>nourishes the spirit, </a:t>
            </a:r>
            <a:r>
              <a:rPr lang="en-US" sz="1400" b="1" dirty="0" smtClean="0">
                <a:solidFill>
                  <a:schemeClr val="bg1"/>
                </a:solidFill>
              </a:rPr>
              <a:t>so </a:t>
            </a:r>
            <a:r>
              <a:rPr lang="en-US" sz="1400" b="1" dirty="0">
                <a:solidFill>
                  <a:schemeClr val="bg1"/>
                </a:solidFill>
              </a:rPr>
              <a:t>at </a:t>
            </a:r>
            <a:r>
              <a:rPr lang="en-US" sz="1400" b="1" dirty="0" smtClean="0">
                <a:solidFill>
                  <a:schemeClr val="bg1"/>
                </a:solidFill>
              </a:rPr>
              <a:t>Royal  Woods you  would find</a:t>
            </a:r>
          </a:p>
          <a:p>
            <a:pPr marL="166688" algn="ctr">
              <a:lnSpc>
                <a:spcPts val="3200"/>
              </a:lnSpc>
              <a:spcBef>
                <a:spcPct val="20000"/>
              </a:spcBef>
            </a:pPr>
            <a:r>
              <a:rPr lang="en-US" sz="1400" b="1" dirty="0" smtClean="0">
                <a:solidFill>
                  <a:schemeClr val="bg1"/>
                </a:solidFill>
              </a:rPr>
              <a:t> </a:t>
            </a:r>
            <a:r>
              <a:rPr lang="en-US" sz="1400" b="1" dirty="0">
                <a:solidFill>
                  <a:schemeClr val="bg1"/>
                </a:solidFill>
              </a:rPr>
              <a:t>what thrills or </a:t>
            </a:r>
            <a:r>
              <a:rPr lang="en-US" sz="1400" b="1" dirty="0" smtClean="0">
                <a:solidFill>
                  <a:schemeClr val="bg1"/>
                </a:solidFill>
              </a:rPr>
              <a:t>stirs </a:t>
            </a:r>
            <a:r>
              <a:rPr lang="en-US" sz="1400" b="1" dirty="0">
                <a:solidFill>
                  <a:schemeClr val="bg1"/>
                </a:solidFill>
              </a:rPr>
              <a:t>your very soul. </a:t>
            </a:r>
            <a:r>
              <a:rPr lang="en-US" sz="1400" b="1" dirty="0" smtClean="0">
                <a:solidFill>
                  <a:schemeClr val="bg1"/>
                </a:solidFill>
              </a:rPr>
              <a:t>We </a:t>
            </a:r>
            <a:r>
              <a:rPr lang="en-US" sz="1400" b="1" dirty="0">
                <a:solidFill>
                  <a:schemeClr val="bg1"/>
                </a:solidFill>
              </a:rPr>
              <a:t>would do all </a:t>
            </a:r>
            <a:r>
              <a:rPr lang="en-US" sz="1400" b="1" dirty="0" smtClean="0">
                <a:solidFill>
                  <a:schemeClr val="bg1"/>
                </a:solidFill>
              </a:rPr>
              <a:t>we </a:t>
            </a:r>
            <a:r>
              <a:rPr lang="en-US" sz="1400" b="1" dirty="0">
                <a:solidFill>
                  <a:schemeClr val="bg1"/>
                </a:solidFill>
              </a:rPr>
              <a:t>can to help you find it in a home</a:t>
            </a:r>
          </a:p>
        </p:txBody>
      </p:sp>
      <p:pic>
        <p:nvPicPr>
          <p:cNvPr id="9" name="Picture 8" descr="home pic.jpg"/>
          <p:cNvPicPr>
            <a:picLocks noChangeAspect="1"/>
          </p:cNvPicPr>
          <p:nvPr/>
        </p:nvPicPr>
        <p:blipFill>
          <a:blip r:embed="rId3"/>
          <a:stretch>
            <a:fillRect/>
          </a:stretch>
        </p:blipFill>
        <p:spPr>
          <a:xfrm>
            <a:off x="4648200" y="1447800"/>
            <a:ext cx="3352800" cy="360680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0-#ppt_w/2"/>
                                          </p:val>
                                        </p:tav>
                                        <p:tav tm="100000">
                                          <p:val>
                                            <p:strVal val="#ppt_x"/>
                                          </p:val>
                                        </p:tav>
                                      </p:tavLst>
                                    </p:anim>
                                    <p:anim calcmode="lin" valueType="num">
                                      <p:cBhvr additive="base">
                                        <p:cTn id="11" dur="20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8" fill="hold" nodeType="withEffect">
                                  <p:stCondLst>
                                    <p:cond delay="0"/>
                                  </p:stCondLst>
                                  <p:iterate type="lt">
                                    <p:tmPct val="10000"/>
                                  </p:iterate>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1000"/>
                                        <p:tgtEl>
                                          <p:spTgt spid="8">
                                            <p:txEl>
                                              <p:pRg st="0" end="0"/>
                                            </p:txEl>
                                          </p:spTgt>
                                        </p:tgtEl>
                                      </p:cBhvr>
                                    </p:animEffect>
                                  </p:childTnLst>
                                </p:cTn>
                              </p:par>
                              <p:par>
                                <p:cTn id="15" presetID="22" presetClass="entr" presetSubtype="8" fill="hold" nodeType="withEffect">
                                  <p:stCondLst>
                                    <p:cond delay="0"/>
                                  </p:stCondLst>
                                  <p:iterate type="lt">
                                    <p:tmPct val="10000"/>
                                  </p:iterate>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1000"/>
                                        <p:tgtEl>
                                          <p:spTgt spid="8">
                                            <p:txEl>
                                              <p:pRg st="1" end="1"/>
                                            </p:txEl>
                                          </p:spTgt>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8">
                                            <p:bg/>
                                          </p:spTgt>
                                        </p:tgtEl>
                                        <p:attrNameLst>
                                          <p:attrName>style.visibility</p:attrName>
                                        </p:attrNameLst>
                                      </p:cBhvr>
                                      <p:to>
                                        <p:strVal val="visible"/>
                                      </p:to>
                                    </p:set>
                                    <p:anim calcmode="lin" valueType="num">
                                      <p:cBhvr additive="base">
                                        <p:cTn id="20" dur="2000" fill="hold"/>
                                        <p:tgtEl>
                                          <p:spTgt spid="8">
                                            <p:bg/>
                                          </p:spTgt>
                                        </p:tgtEl>
                                        <p:attrNameLst>
                                          <p:attrName>ppt_x</p:attrName>
                                        </p:attrNameLst>
                                      </p:cBhvr>
                                      <p:tavLst>
                                        <p:tav tm="0">
                                          <p:val>
                                            <p:strVal val="#ppt_x"/>
                                          </p:val>
                                        </p:tav>
                                        <p:tav tm="100000">
                                          <p:val>
                                            <p:strVal val="#ppt_x"/>
                                          </p:val>
                                        </p:tav>
                                      </p:tavLst>
                                    </p:anim>
                                    <p:anim calcmode="lin" valueType="num">
                                      <p:cBhvr additive="base">
                                        <p:cTn id="21" dur="20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allAtOnce"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kraland copy.jpg"/>
          <p:cNvPicPr>
            <a:picLocks noChangeAspect="1"/>
          </p:cNvPicPr>
          <p:nvPr/>
        </p:nvPicPr>
        <p:blipFill>
          <a:blip r:embed="rId2"/>
          <a:stretch>
            <a:fillRect/>
          </a:stretch>
        </p:blipFill>
        <p:spPr>
          <a:xfrm>
            <a:off x="0" y="0"/>
            <a:ext cx="9144000" cy="6858000"/>
          </a:xfrm>
          <a:prstGeom prst="rect">
            <a:avLst/>
          </a:prstGeom>
        </p:spPr>
      </p:pic>
      <p:pic>
        <p:nvPicPr>
          <p:cNvPr id="3" name="Picture 2" descr="contact-us.png"/>
          <p:cNvPicPr>
            <a:picLocks noChangeAspect="1"/>
          </p:cNvPicPr>
          <p:nvPr/>
        </p:nvPicPr>
        <p:blipFill>
          <a:blip r:embed="rId3"/>
          <a:stretch>
            <a:fillRect/>
          </a:stretch>
        </p:blipFill>
        <p:spPr>
          <a:xfrm>
            <a:off x="1219200" y="2409825"/>
            <a:ext cx="4524375" cy="1247775"/>
          </a:xfrm>
          <a:prstGeom prst="rect">
            <a:avLst/>
          </a:prstGeom>
        </p:spPr>
      </p:pic>
      <p:pic>
        <p:nvPicPr>
          <p:cNvPr id="4" name="Picture 3" descr="1375811823.png"/>
          <p:cNvPicPr>
            <a:picLocks noChangeAspect="1"/>
          </p:cNvPicPr>
          <p:nvPr/>
        </p:nvPicPr>
        <p:blipFill>
          <a:blip r:embed="rId4"/>
          <a:stretch>
            <a:fillRect/>
          </a:stretch>
        </p:blipFill>
        <p:spPr>
          <a:xfrm>
            <a:off x="1143000" y="3722182"/>
            <a:ext cx="4648200" cy="240218"/>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k...land.jpg"/>
          <p:cNvPicPr>
            <a:picLocks noChangeAspect="1"/>
          </p:cNvPicPr>
          <p:nvPr/>
        </p:nvPicPr>
        <p:blipFill>
          <a:blip r:embed="rId2"/>
          <a:stretch>
            <a:fillRect/>
          </a:stretch>
        </p:blipFill>
        <p:spPr>
          <a:xfrm>
            <a:off x="0" y="0"/>
            <a:ext cx="9144000" cy="6858000"/>
          </a:xfrm>
          <a:prstGeom prst="rect">
            <a:avLst/>
          </a:prstGeom>
        </p:spPr>
      </p:pic>
      <p:sp>
        <p:nvSpPr>
          <p:cNvPr id="9" name="Rectangle 3"/>
          <p:cNvSpPr txBox="1">
            <a:spLocks noChangeArrowheads="1"/>
          </p:cNvSpPr>
          <p:nvPr/>
        </p:nvSpPr>
        <p:spPr>
          <a:xfrm>
            <a:off x="1905000" y="914400"/>
            <a:ext cx="5943600" cy="5295900"/>
          </a:xfrm>
          <a:prstGeom prst="rect">
            <a:avLst/>
          </a:prstGeom>
        </p:spPr>
        <p:txBody>
          <a:bodyPr/>
          <a:lstStyle/>
          <a:p>
            <a:pPr marL="290513">
              <a:lnSpc>
                <a:spcPts val="3600"/>
              </a:lnSpc>
              <a:spcBef>
                <a:spcPct val="20000"/>
              </a:spcBef>
              <a:defRPr/>
            </a:pPr>
            <a:r>
              <a:rPr lang="en-US" b="1" kern="0" dirty="0">
                <a:latin typeface="Times New Roman" pitchFamily="18" charset="0"/>
                <a:cs typeface="Times New Roman" pitchFamily="18" charset="0"/>
              </a:rPr>
              <a:t>Office Address :</a:t>
            </a:r>
          </a:p>
          <a:p>
            <a:pPr marL="290513">
              <a:lnSpc>
                <a:spcPts val="3600"/>
              </a:lnSpc>
              <a:spcBef>
                <a:spcPct val="20000"/>
              </a:spcBef>
              <a:defRPr/>
            </a:pPr>
            <a:r>
              <a:rPr lang="en-US" b="1" kern="0" dirty="0" err="1">
                <a:solidFill>
                  <a:srgbClr val="800000"/>
                </a:solidFill>
                <a:latin typeface="Times New Roman" pitchFamily="18" charset="0"/>
                <a:cs typeface="Times New Roman" pitchFamily="18" charset="0"/>
              </a:rPr>
              <a:t>Shukra</a:t>
            </a:r>
            <a:r>
              <a:rPr lang="en-US" b="1" kern="0" dirty="0">
                <a:solidFill>
                  <a:srgbClr val="800000"/>
                </a:solidFill>
                <a:latin typeface="Times New Roman" pitchFamily="18" charset="0"/>
                <a:cs typeface="Times New Roman" pitchFamily="18" charset="0"/>
              </a:rPr>
              <a:t> Land Developers Ltd.</a:t>
            </a:r>
          </a:p>
          <a:p>
            <a:pPr marL="290513">
              <a:lnSpc>
                <a:spcPts val="3600"/>
              </a:lnSpc>
              <a:spcBef>
                <a:spcPct val="20000"/>
              </a:spcBef>
              <a:defRPr/>
            </a:pPr>
            <a:r>
              <a:rPr lang="en-US" kern="0" dirty="0">
                <a:latin typeface="Times New Roman" pitchFamily="18" charset="0"/>
                <a:cs typeface="Times New Roman" pitchFamily="18" charset="0"/>
              </a:rPr>
              <a:t>3</a:t>
            </a:r>
            <a:r>
              <a:rPr lang="en-US" kern="0" baseline="30000" dirty="0">
                <a:latin typeface="Times New Roman" pitchFamily="18" charset="0"/>
                <a:cs typeface="Times New Roman" pitchFamily="18" charset="0"/>
              </a:rPr>
              <a:t>rd</a:t>
            </a:r>
            <a:r>
              <a:rPr lang="en-US" kern="0" dirty="0">
                <a:latin typeface="Times New Roman" pitchFamily="18" charset="0"/>
                <a:cs typeface="Times New Roman" pitchFamily="18" charset="0"/>
              </a:rPr>
              <a:t> Floor, </a:t>
            </a:r>
            <a:r>
              <a:rPr lang="en-US" kern="0" dirty="0" err="1">
                <a:latin typeface="Times New Roman" pitchFamily="18" charset="0"/>
                <a:cs typeface="Times New Roman" pitchFamily="18" charset="0"/>
              </a:rPr>
              <a:t>Panchdhara</a:t>
            </a:r>
            <a:r>
              <a:rPr lang="en-US" kern="0" dirty="0">
                <a:latin typeface="Times New Roman" pitchFamily="18" charset="0"/>
                <a:cs typeface="Times New Roman" pitchFamily="18" charset="0"/>
              </a:rPr>
              <a:t> Building, Beside </a:t>
            </a:r>
            <a:r>
              <a:rPr lang="en-US" kern="0" dirty="0" smtClean="0">
                <a:latin typeface="Times New Roman" pitchFamily="18" charset="0"/>
                <a:cs typeface="Times New Roman" pitchFamily="18" charset="0"/>
              </a:rPr>
              <a:t>Grand </a:t>
            </a:r>
            <a:r>
              <a:rPr lang="en-US" kern="0" dirty="0" err="1">
                <a:latin typeface="Times New Roman" pitchFamily="18" charset="0"/>
                <a:cs typeface="Times New Roman" pitchFamily="18" charset="0"/>
              </a:rPr>
              <a:t>Bhagvati</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S.g.highway</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Ahmedabad</a:t>
            </a:r>
            <a:r>
              <a:rPr lang="en-US" kern="0" dirty="0">
                <a:latin typeface="Times New Roman" pitchFamily="18" charset="0"/>
                <a:cs typeface="Times New Roman" pitchFamily="18" charset="0"/>
              </a:rPr>
              <a:t> – </a:t>
            </a:r>
            <a:r>
              <a:rPr lang="en-US" kern="0" dirty="0" smtClean="0">
                <a:latin typeface="Times New Roman" pitchFamily="18" charset="0"/>
                <a:cs typeface="Times New Roman" pitchFamily="18" charset="0"/>
              </a:rPr>
              <a:t>380054.</a:t>
            </a:r>
          </a:p>
          <a:p>
            <a:pPr marL="290513">
              <a:lnSpc>
                <a:spcPts val="3600"/>
              </a:lnSpc>
              <a:spcBef>
                <a:spcPct val="20000"/>
              </a:spcBef>
              <a:defRPr/>
            </a:pPr>
            <a:r>
              <a:rPr lang="en-US" b="1" kern="0" dirty="0" smtClean="0">
                <a:solidFill>
                  <a:srgbClr val="800000"/>
                </a:solidFill>
                <a:latin typeface="Times New Roman" pitchFamily="18" charset="0"/>
                <a:cs typeface="Times New Roman" pitchFamily="18" charset="0"/>
              </a:rPr>
              <a:t>Contact </a:t>
            </a:r>
            <a:r>
              <a:rPr lang="en-US" b="1" kern="0" dirty="0">
                <a:solidFill>
                  <a:srgbClr val="800000"/>
                </a:solidFill>
                <a:latin typeface="Times New Roman" pitchFamily="18" charset="0"/>
                <a:cs typeface="Times New Roman" pitchFamily="18" charset="0"/>
              </a:rPr>
              <a:t>No. </a:t>
            </a:r>
            <a:r>
              <a:rPr lang="en-US" b="1" kern="0" dirty="0">
                <a:latin typeface="Times New Roman" pitchFamily="18" charset="0"/>
                <a:cs typeface="Times New Roman" pitchFamily="18" charset="0"/>
              </a:rPr>
              <a:t>: </a:t>
            </a:r>
            <a:r>
              <a:rPr lang="en-US" kern="0" dirty="0">
                <a:latin typeface="Times New Roman" pitchFamily="18" charset="0"/>
                <a:cs typeface="Times New Roman" pitchFamily="18" charset="0"/>
              </a:rPr>
              <a:t>079 - 4002 </a:t>
            </a:r>
            <a:r>
              <a:rPr lang="en-US" kern="0" dirty="0" smtClean="0">
                <a:latin typeface="Times New Roman" pitchFamily="18" charset="0"/>
                <a:cs typeface="Times New Roman" pitchFamily="18" charset="0"/>
              </a:rPr>
              <a:t>4009 / </a:t>
            </a:r>
            <a:r>
              <a:rPr lang="en-US" kern="0" dirty="0">
                <a:latin typeface="Times New Roman" pitchFamily="18" charset="0"/>
                <a:cs typeface="Times New Roman" pitchFamily="18" charset="0"/>
              </a:rPr>
              <a:t>4004 4002</a:t>
            </a:r>
          </a:p>
          <a:p>
            <a:pPr marL="290513">
              <a:lnSpc>
                <a:spcPts val="3600"/>
              </a:lnSpc>
              <a:spcBef>
                <a:spcPct val="20000"/>
              </a:spcBef>
              <a:defRPr/>
            </a:pPr>
            <a:r>
              <a:rPr lang="en-US" b="1" kern="0" dirty="0" smtClean="0">
                <a:solidFill>
                  <a:srgbClr val="800000"/>
                </a:solidFill>
                <a:latin typeface="Times New Roman" pitchFamily="18" charset="0"/>
                <a:cs typeface="Times New Roman" pitchFamily="18" charset="0"/>
              </a:rPr>
              <a:t>Website</a:t>
            </a:r>
            <a:r>
              <a:rPr lang="en-US" b="1" kern="0" dirty="0" smtClean="0">
                <a:latin typeface="Times New Roman" pitchFamily="18" charset="0"/>
                <a:cs typeface="Times New Roman" pitchFamily="18" charset="0"/>
              </a:rPr>
              <a:t> </a:t>
            </a:r>
            <a:r>
              <a:rPr lang="en-US" b="1" kern="0" dirty="0">
                <a:latin typeface="Times New Roman" pitchFamily="18" charset="0"/>
                <a:cs typeface="Times New Roman" pitchFamily="18" charset="0"/>
              </a:rPr>
              <a:t>: </a:t>
            </a:r>
            <a:r>
              <a:rPr lang="en-US" u="sng" dirty="0">
                <a:hlinkClick r:id="rId3"/>
              </a:rPr>
              <a:t>www.shukraland.com</a:t>
            </a:r>
            <a:endParaRPr lang="en-US" dirty="0"/>
          </a:p>
          <a:p>
            <a:pPr marL="290513">
              <a:lnSpc>
                <a:spcPts val="3600"/>
              </a:lnSpc>
              <a:spcBef>
                <a:spcPct val="20000"/>
              </a:spcBef>
              <a:defRPr/>
            </a:pPr>
            <a:r>
              <a:rPr lang="en-US" kern="0" dirty="0" smtClean="0">
                <a:latin typeface="Times New Roman" pitchFamily="18" charset="0"/>
                <a:cs typeface="Times New Roman" pitchFamily="18" charset="0"/>
              </a:rPr>
              <a:t> </a:t>
            </a:r>
            <a:r>
              <a:rPr lang="en-US" b="1" kern="0" dirty="0">
                <a:solidFill>
                  <a:srgbClr val="800000"/>
                </a:solidFill>
                <a:latin typeface="Times New Roman" pitchFamily="18" charset="0"/>
                <a:cs typeface="Times New Roman" pitchFamily="18" charset="0"/>
              </a:rPr>
              <a:t>Email</a:t>
            </a:r>
            <a:r>
              <a:rPr lang="en-US" b="1" kern="0" dirty="0">
                <a:latin typeface="Times New Roman" pitchFamily="18" charset="0"/>
                <a:cs typeface="Times New Roman" pitchFamily="18" charset="0"/>
              </a:rPr>
              <a:t>  : </a:t>
            </a:r>
            <a:r>
              <a:rPr lang="en-US" kern="0" dirty="0" smtClean="0">
                <a:latin typeface="Times New Roman" pitchFamily="18" charset="0"/>
                <a:cs typeface="Times New Roman" pitchFamily="18" charset="0"/>
                <a:hlinkClick r:id="rId4"/>
              </a:rPr>
              <a:t>marketing@shukraland.com</a:t>
            </a:r>
            <a:endParaRPr lang="en-US" kern="0" dirty="0" smtClean="0">
              <a:latin typeface="Times New Roman" pitchFamily="18" charset="0"/>
              <a:cs typeface="Times New Roman" pitchFamily="18" charset="0"/>
            </a:endParaRPr>
          </a:p>
          <a:p>
            <a:pPr marL="290513">
              <a:lnSpc>
                <a:spcPts val="3600"/>
              </a:lnSpc>
              <a:spcBef>
                <a:spcPct val="20000"/>
              </a:spcBef>
              <a:defRPr/>
            </a:pPr>
            <a:r>
              <a:rPr lang="en-US" b="1" kern="0" dirty="0" err="1">
                <a:solidFill>
                  <a:srgbClr val="800000"/>
                </a:solidFill>
                <a:latin typeface="Times New Roman" pitchFamily="18" charset="0"/>
                <a:cs typeface="Times New Roman" pitchFamily="18" charset="0"/>
              </a:rPr>
              <a:t>Youtube</a:t>
            </a:r>
            <a:r>
              <a:rPr lang="en-US" b="1" kern="0" dirty="0">
                <a:solidFill>
                  <a:srgbClr val="800000"/>
                </a:solidFill>
                <a:latin typeface="Times New Roman" pitchFamily="18" charset="0"/>
                <a:cs typeface="Times New Roman" pitchFamily="18" charset="0"/>
              </a:rPr>
              <a:t>  </a:t>
            </a:r>
            <a:r>
              <a:rPr lang="en-US" b="1" kern="0" dirty="0" smtClean="0">
                <a:solidFill>
                  <a:srgbClr val="800000"/>
                </a:solidFill>
                <a:latin typeface="Times New Roman" pitchFamily="18" charset="0"/>
                <a:cs typeface="Times New Roman" pitchFamily="18" charset="0"/>
              </a:rPr>
              <a:t>: </a:t>
            </a:r>
            <a:r>
              <a:rPr lang="en-US" sz="1100" b="1" u="sng" dirty="0" smtClean="0">
                <a:hlinkClick r:id="rId5"/>
              </a:rPr>
              <a:t>https://</a:t>
            </a:r>
            <a:r>
              <a:rPr lang="en-US" sz="1100" b="1" u="sng" dirty="0" smtClean="0">
                <a:hlinkClick r:id="rId5"/>
              </a:rPr>
              <a:t>www.youtube.com/watch?v=kHTKN3uaGkU</a:t>
            </a:r>
            <a:endParaRPr lang="en-US" sz="1100" b="1" u="sng" dirty="0" smtClean="0"/>
          </a:p>
          <a:p>
            <a:pPr marL="290513">
              <a:lnSpc>
                <a:spcPts val="3600"/>
              </a:lnSpc>
              <a:spcBef>
                <a:spcPct val="20000"/>
              </a:spcBef>
              <a:defRPr/>
            </a:pPr>
            <a:r>
              <a:rPr lang="en-US" b="1" kern="0" dirty="0" smtClean="0">
                <a:solidFill>
                  <a:srgbClr val="800000"/>
                </a:solidFill>
                <a:latin typeface="Times New Roman" pitchFamily="18" charset="0"/>
                <a:cs typeface="Times New Roman" pitchFamily="18" charset="0"/>
              </a:rPr>
              <a:t>Company </a:t>
            </a:r>
            <a:r>
              <a:rPr lang="en-US" b="1" kern="0" dirty="0" smtClean="0">
                <a:solidFill>
                  <a:srgbClr val="800000"/>
                </a:solidFill>
                <a:latin typeface="Times New Roman" pitchFamily="18" charset="0"/>
                <a:cs typeface="Times New Roman" pitchFamily="18" charset="0"/>
              </a:rPr>
              <a:t>Brochure : </a:t>
            </a:r>
            <a:r>
              <a:rPr lang="en-US" sz="1000" b="1" kern="0" dirty="0" smtClean="0">
                <a:solidFill>
                  <a:srgbClr val="800000"/>
                </a:solidFill>
                <a:latin typeface="Times New Roman" pitchFamily="18" charset="0"/>
                <a:cs typeface="Times New Roman" pitchFamily="18" charset="0"/>
                <a:hlinkClick r:id="rId6"/>
              </a:rPr>
              <a:t>http://www.dkingsoutsourcing.com/shukraland/Brochure.pdf</a:t>
            </a:r>
            <a:endParaRPr lang="en-US" sz="1000" b="1" kern="0" dirty="0">
              <a:solidFill>
                <a:srgbClr val="800000"/>
              </a:solidFill>
              <a:latin typeface="Times New Roman" pitchFamily="18" charset="0"/>
              <a:cs typeface="Times New Roman" pitchFamily="18" charset="0"/>
            </a:endParaRPr>
          </a:p>
          <a:p>
            <a:pPr marL="290513">
              <a:lnSpc>
                <a:spcPts val="3600"/>
              </a:lnSpc>
              <a:spcBef>
                <a:spcPct val="20000"/>
              </a:spcBef>
              <a:defRPr/>
            </a:pPr>
            <a:endParaRPr lang="en-US" kern="0" dirty="0" smtClean="0">
              <a:latin typeface="Times New Roman" pitchFamily="18" charset="0"/>
              <a:cs typeface="Times New Roman" pitchFamily="18" charset="0"/>
            </a:endParaRPr>
          </a:p>
          <a:p>
            <a:pPr marL="290513">
              <a:lnSpc>
                <a:spcPts val="3600"/>
              </a:lnSpc>
              <a:spcBef>
                <a:spcPct val="20000"/>
              </a:spcBef>
              <a:defRPr/>
            </a:pPr>
            <a:endParaRPr lang="en-US" kern="0" dirty="0">
              <a:latin typeface="Times New Roman" pitchFamily="18" charset="0"/>
              <a:cs typeface="Times New Roman" pitchFamily="18" charset="0"/>
            </a:endParaRPr>
          </a:p>
        </p:txBody>
      </p:sp>
      <p:sp>
        <p:nvSpPr>
          <p:cNvPr id="10" name="Rectangle 3"/>
          <p:cNvSpPr txBox="1">
            <a:spLocks noChangeArrowheads="1"/>
          </p:cNvSpPr>
          <p:nvPr/>
        </p:nvSpPr>
        <p:spPr>
          <a:xfrm>
            <a:off x="1600200" y="5410200"/>
            <a:ext cx="7086600" cy="1600200"/>
          </a:xfrm>
          <a:prstGeom prst="rect">
            <a:avLst/>
          </a:prstGeom>
        </p:spPr>
        <p:txBody>
          <a:bodyPr/>
          <a:lstStyle/>
          <a:p>
            <a:pPr marL="290513">
              <a:lnSpc>
                <a:spcPts val="3600"/>
              </a:lnSpc>
              <a:spcBef>
                <a:spcPct val="20000"/>
              </a:spcBef>
              <a:defRPr/>
            </a:pPr>
            <a:endParaRPr lang="en-US" sz="1600" b="1" kern="0" dirty="0">
              <a:latin typeface="Times New Roman" pitchFamily="18" charset="0"/>
              <a:cs typeface="Times New Roman" pitchFamily="18" charset="0"/>
            </a:endParaRPr>
          </a:p>
        </p:txBody>
      </p:sp>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additive="base">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 calcmode="lin" valueType="num">
                                      <p:cBhvr additive="base">
                                        <p:cTn id="3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0" nodeType="after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 calcmode="lin" valueType="num">
                                      <p:cBhvr additive="base">
                                        <p:cTn id="37"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 calcmode="lin" valueType="num">
                                      <p:cBhvr additive="base">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k...land.jpg"/>
          <p:cNvPicPr>
            <a:picLocks noChangeAspect="1"/>
          </p:cNvPicPr>
          <p:nvPr/>
        </p:nvPicPr>
        <p:blipFill>
          <a:blip r:embed="rId2"/>
          <a:stretch>
            <a:fillRect/>
          </a:stretch>
        </p:blipFill>
        <p:spPr>
          <a:xfrm>
            <a:off x="0" y="0"/>
            <a:ext cx="9144000" cy="6858000"/>
          </a:xfrm>
          <a:prstGeom prst="rect">
            <a:avLst/>
          </a:prstGeom>
        </p:spPr>
      </p:pic>
      <p:pic>
        <p:nvPicPr>
          <p:cNvPr id="4" name="Picture 3" descr="strategic-location.png"/>
          <p:cNvPicPr>
            <a:picLocks noChangeAspect="1"/>
          </p:cNvPicPr>
          <p:nvPr/>
        </p:nvPicPr>
        <p:blipFill>
          <a:blip r:embed="rId3"/>
          <a:stretch>
            <a:fillRect/>
          </a:stretch>
        </p:blipFill>
        <p:spPr>
          <a:xfrm>
            <a:off x="838200" y="1371600"/>
            <a:ext cx="4724400" cy="3352800"/>
          </a:xfrm>
          <a:prstGeom prst="rect">
            <a:avLst/>
          </a:prstGeom>
        </p:spPr>
      </p:pic>
      <p:pic>
        <p:nvPicPr>
          <p:cNvPr id="7" name="Picture 6" descr="map.png"/>
          <p:cNvPicPr>
            <a:picLocks noChangeAspect="1"/>
          </p:cNvPicPr>
          <p:nvPr/>
        </p:nvPicPr>
        <p:blipFill>
          <a:blip r:embed="rId4"/>
          <a:stretch>
            <a:fillRect/>
          </a:stretch>
        </p:blipFill>
        <p:spPr>
          <a:xfrm>
            <a:off x="1143000" y="4572000"/>
            <a:ext cx="7315200" cy="1524000"/>
          </a:xfrm>
          <a:prstGeom prst="rect">
            <a:avLst/>
          </a:prstGeom>
        </p:spPr>
      </p:pic>
      <p:pic>
        <p:nvPicPr>
          <p:cNvPr id="5" name="Picture 6" descr="glow guj"/>
          <p:cNvPicPr>
            <a:picLocks noChangeAspect="1" noChangeArrowheads="1"/>
          </p:cNvPicPr>
          <p:nvPr/>
        </p:nvPicPr>
        <p:blipFill>
          <a:blip r:embed="rId5"/>
          <a:srcRect/>
          <a:stretch>
            <a:fillRect/>
          </a:stretch>
        </p:blipFill>
        <p:spPr bwMode="auto">
          <a:xfrm>
            <a:off x="5410200" y="2002353"/>
            <a:ext cx="2286000" cy="3331647"/>
          </a:xfrm>
          <a:prstGeom prst="rect">
            <a:avLst/>
          </a:prstGeom>
          <a:noFill/>
          <a:ln w="9525">
            <a:noFill/>
            <a:miter lim="800000"/>
            <a:headEnd/>
            <a:tailEnd/>
          </a:ln>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par>
                          <p:cTn id="19" fill="hold">
                            <p:stCondLst>
                              <p:cond delay="3000"/>
                            </p:stCondLst>
                            <p:childTnLst>
                              <p:par>
                                <p:cTn id="20" presetID="19" presetClass="entr" presetSubtype="10" fill="hold" nodeType="afterEffect">
                                  <p:stCondLst>
                                    <p:cond delay="100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0" fill="hold"/>
                                        <p:tgtEl>
                                          <p:spTgt spid="5"/>
                                        </p:tgtEl>
                                        <p:attrNameLst>
                                          <p:attrName>ppt_w</p:attrName>
                                        </p:attrNameLst>
                                      </p:cBhvr>
                                      <p:tavLst>
                                        <p:tav tm="0" fmla="#ppt_w*sin(2.5*pi*$)">
                                          <p:val>
                                            <p:fltVal val="0"/>
                                          </p:val>
                                        </p:tav>
                                        <p:tav tm="100000">
                                          <p:val>
                                            <p:fltVal val="1"/>
                                          </p:val>
                                        </p:tav>
                                      </p:tavLst>
                                    </p:anim>
                                    <p:anim calcmode="lin" valueType="num">
                                      <p:cBhvr>
                                        <p:cTn id="23"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kraland copy.jpg"/>
          <p:cNvPicPr>
            <a:picLocks noChangeAspect="1"/>
          </p:cNvPicPr>
          <p:nvPr/>
        </p:nvPicPr>
        <p:blipFill>
          <a:blip r:embed="rId2"/>
          <a:stretch>
            <a:fillRect/>
          </a:stretch>
        </p:blipFill>
        <p:spPr>
          <a:xfrm>
            <a:off x="0" y="0"/>
            <a:ext cx="9144000" cy="6858000"/>
          </a:xfrm>
          <a:prstGeom prst="rect">
            <a:avLst/>
          </a:prstGeom>
        </p:spPr>
      </p:pic>
      <p:pic>
        <p:nvPicPr>
          <p:cNvPr id="3" name="Picture 2" descr="thank-you.png"/>
          <p:cNvPicPr>
            <a:picLocks noChangeAspect="1"/>
          </p:cNvPicPr>
          <p:nvPr/>
        </p:nvPicPr>
        <p:blipFill>
          <a:blip r:embed="rId3"/>
          <a:stretch>
            <a:fillRect/>
          </a:stretch>
        </p:blipFill>
        <p:spPr>
          <a:xfrm>
            <a:off x="990600" y="2667000"/>
            <a:ext cx="4833637" cy="1198139"/>
          </a:xfrm>
          <a:prstGeom prst="rect">
            <a:avLst/>
          </a:prstGeom>
        </p:spPr>
      </p:pic>
      <p:pic>
        <p:nvPicPr>
          <p:cNvPr id="4" name="Picture 3" descr="1375811823.png"/>
          <p:cNvPicPr>
            <a:picLocks noChangeAspect="1"/>
          </p:cNvPicPr>
          <p:nvPr/>
        </p:nvPicPr>
        <p:blipFill>
          <a:blip r:embed="rId4"/>
          <a:stretch>
            <a:fillRect/>
          </a:stretch>
        </p:blipFill>
        <p:spPr>
          <a:xfrm>
            <a:off x="1143000" y="3798382"/>
            <a:ext cx="4648200" cy="240218"/>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0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kraland copy.jpg"/>
          <p:cNvPicPr>
            <a:picLocks noChangeAspect="1"/>
          </p:cNvPicPr>
          <p:nvPr/>
        </p:nvPicPr>
        <p:blipFill>
          <a:blip r:embed="rId2"/>
          <a:stretch>
            <a:fillRect/>
          </a:stretch>
        </p:blipFill>
        <p:spPr>
          <a:xfrm>
            <a:off x="0" y="0"/>
            <a:ext cx="9144000" cy="6858000"/>
          </a:xfrm>
          <a:prstGeom prst="rect">
            <a:avLst/>
          </a:prstGeom>
        </p:spPr>
      </p:pic>
      <p:pic>
        <p:nvPicPr>
          <p:cNvPr id="13" name="Picture 12" descr="1375811823.png"/>
          <p:cNvPicPr>
            <a:picLocks noChangeAspect="1"/>
          </p:cNvPicPr>
          <p:nvPr/>
        </p:nvPicPr>
        <p:blipFill>
          <a:blip r:embed="rId3"/>
          <a:stretch>
            <a:fillRect/>
          </a:stretch>
        </p:blipFill>
        <p:spPr>
          <a:xfrm rot="10800000" flipV="1">
            <a:off x="1600201" y="3886200"/>
            <a:ext cx="3581400" cy="242806"/>
          </a:xfrm>
          <a:prstGeom prst="rect">
            <a:avLst/>
          </a:prstGeom>
        </p:spPr>
      </p:pic>
      <p:pic>
        <p:nvPicPr>
          <p:cNvPr id="10" name="Picture 9" descr="a-step-ahead.png"/>
          <p:cNvPicPr>
            <a:picLocks noChangeAspect="1"/>
          </p:cNvPicPr>
          <p:nvPr/>
        </p:nvPicPr>
        <p:blipFill>
          <a:blip r:embed="rId4"/>
          <a:stretch>
            <a:fillRect/>
          </a:stretch>
        </p:blipFill>
        <p:spPr>
          <a:xfrm>
            <a:off x="1524000" y="2667000"/>
            <a:ext cx="4286250" cy="129540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2000"/>
                                        <p:tgtEl>
                                          <p:spTgt spid="6"/>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k...land.jpg"/>
          <p:cNvPicPr>
            <a:picLocks noChangeAspect="1"/>
          </p:cNvPicPr>
          <p:nvPr/>
        </p:nvPicPr>
        <p:blipFill>
          <a:blip r:embed="rId2"/>
          <a:stretch>
            <a:fillRect/>
          </a:stretch>
        </p:blipFill>
        <p:spPr>
          <a:xfrm>
            <a:off x="0" y="0"/>
            <a:ext cx="9144000" cy="6858000"/>
          </a:xfrm>
          <a:prstGeom prst="rect">
            <a:avLst/>
          </a:prstGeom>
        </p:spPr>
      </p:pic>
      <p:pic>
        <p:nvPicPr>
          <p:cNvPr id="8" name="Picture 7" descr="download.png"/>
          <p:cNvPicPr>
            <a:picLocks noChangeAspect="1"/>
          </p:cNvPicPr>
          <p:nvPr/>
        </p:nvPicPr>
        <p:blipFill>
          <a:blip r:embed="rId3"/>
          <a:stretch>
            <a:fillRect/>
          </a:stretch>
        </p:blipFill>
        <p:spPr>
          <a:xfrm>
            <a:off x="6100763" y="3886200"/>
            <a:ext cx="2128837" cy="1166294"/>
          </a:xfrm>
          <a:prstGeom prst="rect">
            <a:avLst/>
          </a:prstGeom>
        </p:spPr>
      </p:pic>
      <p:pic>
        <p:nvPicPr>
          <p:cNvPr id="12" name="Picture 11" descr="diagram.png"/>
          <p:cNvPicPr>
            <a:picLocks noChangeAspect="1"/>
          </p:cNvPicPr>
          <p:nvPr/>
        </p:nvPicPr>
        <p:blipFill>
          <a:blip r:embed="rId4"/>
          <a:stretch>
            <a:fillRect/>
          </a:stretch>
        </p:blipFill>
        <p:spPr>
          <a:xfrm>
            <a:off x="5029200" y="4876800"/>
            <a:ext cx="2771774" cy="1672750"/>
          </a:xfrm>
          <a:prstGeom prst="rect">
            <a:avLst/>
          </a:prstGeom>
        </p:spPr>
      </p:pic>
      <p:pic>
        <p:nvPicPr>
          <p:cNvPr id="14" name="Picture 13" descr="mmm.png"/>
          <p:cNvPicPr>
            <a:picLocks noChangeAspect="1"/>
          </p:cNvPicPr>
          <p:nvPr/>
        </p:nvPicPr>
        <p:blipFill>
          <a:blip r:embed="rId5"/>
          <a:stretch>
            <a:fillRect/>
          </a:stretch>
        </p:blipFill>
        <p:spPr>
          <a:xfrm>
            <a:off x="6400800" y="2362200"/>
            <a:ext cx="1747078" cy="1600200"/>
          </a:xfrm>
          <a:prstGeom prst="rect">
            <a:avLst/>
          </a:prstGeom>
        </p:spPr>
      </p:pic>
      <p:pic>
        <p:nvPicPr>
          <p:cNvPr id="11" name="Picture 10" descr="cottonHome.png"/>
          <p:cNvPicPr>
            <a:picLocks noChangeAspect="1"/>
          </p:cNvPicPr>
          <p:nvPr/>
        </p:nvPicPr>
        <p:blipFill>
          <a:blip r:embed="rId6" cstate="print"/>
          <a:stretch>
            <a:fillRect/>
          </a:stretch>
        </p:blipFill>
        <p:spPr>
          <a:xfrm rot="17710409">
            <a:off x="5750279" y="3014170"/>
            <a:ext cx="1236937" cy="1005012"/>
          </a:xfrm>
          <a:prstGeom prst="rect">
            <a:avLst/>
          </a:prstGeom>
        </p:spPr>
      </p:pic>
      <p:sp>
        <p:nvSpPr>
          <p:cNvPr id="6" name="Text Box 3"/>
          <p:cNvSpPr txBox="1">
            <a:spLocks noChangeArrowheads="1"/>
          </p:cNvSpPr>
          <p:nvPr/>
        </p:nvSpPr>
        <p:spPr bwMode="auto">
          <a:xfrm>
            <a:off x="914398" y="1219200"/>
            <a:ext cx="6477002" cy="4901342"/>
          </a:xfrm>
          <a:prstGeom prst="rect">
            <a:avLst/>
          </a:prstGeom>
          <a:noFill/>
          <a:ln w="9525" algn="ctr">
            <a:noFill/>
            <a:miter lim="800000"/>
            <a:headEnd/>
            <a:tailEnd/>
          </a:ln>
          <a:effectLst/>
        </p:spPr>
        <p:txBody>
          <a:bodyPr wrap="square">
            <a:spAutoFit/>
          </a:bodyPr>
          <a:lstStyle/>
          <a:p>
            <a:pPr marL="290513" indent="-290513">
              <a:lnSpc>
                <a:spcPts val="2500"/>
              </a:lnSpc>
              <a:buFont typeface="Wingdings" pitchFamily="2" charset="2"/>
              <a:buChar char="§"/>
              <a:defRPr/>
            </a:pPr>
            <a:r>
              <a:rPr lang="en-US" sz="1600" dirty="0"/>
              <a:t>World’s largest centre for </a:t>
            </a:r>
            <a:r>
              <a:rPr lang="en-US" sz="1600" b="1" dirty="0">
                <a:solidFill>
                  <a:srgbClr val="800000"/>
                </a:solidFill>
              </a:rPr>
              <a:t>Polished Diamonds.</a:t>
            </a:r>
          </a:p>
          <a:p>
            <a:pPr marL="290513" indent="-290513">
              <a:lnSpc>
                <a:spcPts val="2500"/>
              </a:lnSpc>
              <a:buFont typeface="Wingdings" pitchFamily="2" charset="2"/>
              <a:buChar char="§"/>
              <a:defRPr/>
            </a:pPr>
            <a:r>
              <a:rPr lang="en-US" sz="1600" dirty="0"/>
              <a:t>World’s largest </a:t>
            </a:r>
            <a:r>
              <a:rPr lang="en-US" sz="1600" b="1" dirty="0" err="1">
                <a:solidFill>
                  <a:srgbClr val="800000"/>
                </a:solidFill>
              </a:rPr>
              <a:t>Grassroot</a:t>
            </a:r>
            <a:r>
              <a:rPr lang="en-US" sz="1600" b="1" dirty="0">
                <a:solidFill>
                  <a:srgbClr val="800000"/>
                </a:solidFill>
              </a:rPr>
              <a:t> Petroleum Refinery.</a:t>
            </a:r>
          </a:p>
          <a:p>
            <a:pPr marL="290513" indent="-290513">
              <a:lnSpc>
                <a:spcPts val="2500"/>
              </a:lnSpc>
              <a:buFont typeface="Wingdings" pitchFamily="2" charset="2"/>
              <a:buChar char="§"/>
              <a:defRPr/>
            </a:pPr>
            <a:r>
              <a:rPr lang="en-US" sz="1600" dirty="0"/>
              <a:t>World’s largest producer of </a:t>
            </a:r>
            <a:r>
              <a:rPr lang="en-US" sz="1600" b="1" dirty="0" err="1">
                <a:solidFill>
                  <a:srgbClr val="800000"/>
                </a:solidFill>
              </a:rPr>
              <a:t>Psyllium</a:t>
            </a:r>
            <a:r>
              <a:rPr lang="en-US" sz="1600" b="1" dirty="0">
                <a:solidFill>
                  <a:srgbClr val="800000"/>
                </a:solidFill>
              </a:rPr>
              <a:t> Husk, Fennel seeds and Castor.</a:t>
            </a:r>
          </a:p>
          <a:p>
            <a:pPr marL="290513" indent="-290513">
              <a:lnSpc>
                <a:spcPts val="2500"/>
              </a:lnSpc>
              <a:buFont typeface="Wingdings" pitchFamily="2" charset="2"/>
              <a:buChar char="§"/>
              <a:defRPr/>
            </a:pPr>
            <a:r>
              <a:rPr lang="en-US" sz="1600" dirty="0"/>
              <a:t>India’s</a:t>
            </a:r>
            <a:r>
              <a:rPr lang="en-US" sz="1600" b="1" dirty="0"/>
              <a:t> </a:t>
            </a:r>
            <a:r>
              <a:rPr lang="en-US" sz="1600" dirty="0"/>
              <a:t>largest producer of</a:t>
            </a:r>
            <a:r>
              <a:rPr lang="en-US" sz="1600" dirty="0">
                <a:effectLst>
                  <a:outerShdw blurRad="38100" dist="38100" dir="2700000" algn="tl">
                    <a:srgbClr val="C0C0C0"/>
                  </a:outerShdw>
                </a:effectLst>
              </a:rPr>
              <a:t> </a:t>
            </a:r>
            <a:r>
              <a:rPr lang="en-US" sz="1600" b="1" dirty="0">
                <a:solidFill>
                  <a:srgbClr val="800000"/>
                </a:solidFill>
              </a:rPr>
              <a:t>Cotton.</a:t>
            </a:r>
          </a:p>
          <a:p>
            <a:pPr marL="290513" indent="-290513">
              <a:lnSpc>
                <a:spcPts val="2500"/>
              </a:lnSpc>
              <a:buFont typeface="Wingdings" pitchFamily="2" charset="2"/>
              <a:buChar char="§"/>
              <a:defRPr/>
            </a:pPr>
            <a:r>
              <a:rPr lang="en-US" sz="1600" dirty="0"/>
              <a:t>India’s</a:t>
            </a:r>
            <a:r>
              <a:rPr lang="en-US" sz="1600" b="1" dirty="0"/>
              <a:t> </a:t>
            </a:r>
            <a:r>
              <a:rPr lang="en-US" sz="1600" dirty="0"/>
              <a:t>first state to entre </a:t>
            </a:r>
            <a:r>
              <a:rPr lang="en-US" sz="1600" b="1" dirty="0">
                <a:solidFill>
                  <a:srgbClr val="800000"/>
                </a:solidFill>
              </a:rPr>
              <a:t>Carb</a:t>
            </a:r>
            <a:r>
              <a:rPr lang="en-US" sz="1600" b="1" i="1" dirty="0">
                <a:solidFill>
                  <a:srgbClr val="800000"/>
                </a:solidFill>
              </a:rPr>
              <a:t>on Trading Agreement with world Bank.</a:t>
            </a:r>
          </a:p>
          <a:p>
            <a:pPr marL="290513" indent="-290513">
              <a:lnSpc>
                <a:spcPts val="2500"/>
              </a:lnSpc>
              <a:buFont typeface="Wingdings" pitchFamily="2" charset="2"/>
              <a:buChar char="§"/>
              <a:defRPr/>
            </a:pPr>
            <a:r>
              <a:rPr lang="en-US" sz="1600" dirty="0"/>
              <a:t>India’s largest producer of </a:t>
            </a:r>
            <a:r>
              <a:rPr lang="en-US" sz="1600" b="1" dirty="0">
                <a:solidFill>
                  <a:srgbClr val="800000"/>
                </a:solidFill>
              </a:rPr>
              <a:t>Pharmaceuticals, Chemicals and Petrochemicals.</a:t>
            </a:r>
          </a:p>
          <a:p>
            <a:pPr marL="290513" indent="-290513">
              <a:lnSpc>
                <a:spcPts val="2500"/>
              </a:lnSpc>
              <a:buFont typeface="Wingdings" pitchFamily="2" charset="2"/>
              <a:buChar char="§"/>
              <a:defRPr/>
            </a:pPr>
            <a:r>
              <a:rPr lang="en-US" sz="1600" dirty="0"/>
              <a:t>India’s largest </a:t>
            </a:r>
            <a:r>
              <a:rPr lang="en-US" sz="1600" b="1" dirty="0">
                <a:solidFill>
                  <a:srgbClr val="800000"/>
                </a:solidFill>
              </a:rPr>
              <a:t>Copper Smelter.</a:t>
            </a:r>
          </a:p>
          <a:p>
            <a:pPr marL="290513" indent="-290513">
              <a:lnSpc>
                <a:spcPts val="2500"/>
              </a:lnSpc>
              <a:buFont typeface="Wingdings" pitchFamily="2" charset="2"/>
              <a:buChar char="§"/>
              <a:defRPr/>
            </a:pPr>
            <a:r>
              <a:rPr lang="en-US" sz="1600" dirty="0"/>
              <a:t>India’s largest producer of </a:t>
            </a:r>
            <a:r>
              <a:rPr lang="en-US" sz="1600" b="1" dirty="0">
                <a:solidFill>
                  <a:srgbClr val="800000"/>
                </a:solidFill>
              </a:rPr>
              <a:t>Salt, Soda Ash and Marine products.</a:t>
            </a:r>
          </a:p>
          <a:p>
            <a:pPr marL="290513" indent="-290513">
              <a:lnSpc>
                <a:spcPts val="2500"/>
              </a:lnSpc>
              <a:buFont typeface="Wingdings" pitchFamily="2" charset="2"/>
              <a:buChar char="§"/>
              <a:defRPr/>
            </a:pPr>
            <a:r>
              <a:rPr lang="en-US" sz="1600" dirty="0"/>
              <a:t>India’s only state to have an</a:t>
            </a:r>
            <a:r>
              <a:rPr lang="en-US" sz="1600" b="1" dirty="0"/>
              <a:t> </a:t>
            </a:r>
            <a:r>
              <a:rPr lang="en-US" sz="1600" b="1" dirty="0">
                <a:solidFill>
                  <a:srgbClr val="800000"/>
                </a:solidFill>
              </a:rPr>
              <a:t>Integrated State-wide Gas Grid.</a:t>
            </a:r>
          </a:p>
          <a:p>
            <a:pPr marL="290513" indent="-290513">
              <a:lnSpc>
                <a:spcPts val="2500"/>
              </a:lnSpc>
              <a:buFont typeface="Wingdings" pitchFamily="2" charset="2"/>
              <a:buChar char="§"/>
              <a:defRPr/>
            </a:pPr>
            <a:r>
              <a:rPr lang="en-US" sz="1600" dirty="0"/>
              <a:t>India’s first two </a:t>
            </a:r>
            <a:r>
              <a:rPr lang="en-US" sz="1600" b="1" dirty="0">
                <a:solidFill>
                  <a:srgbClr val="800000"/>
                </a:solidFill>
              </a:rPr>
              <a:t>LNG Terminal </a:t>
            </a:r>
            <a:r>
              <a:rPr lang="en-US" sz="1600" dirty="0"/>
              <a:t>at </a:t>
            </a:r>
            <a:r>
              <a:rPr lang="en-US" sz="1600" dirty="0" err="1"/>
              <a:t>Hazira</a:t>
            </a:r>
            <a:r>
              <a:rPr lang="en-US" sz="1600" dirty="0"/>
              <a:t> </a:t>
            </a:r>
            <a:br>
              <a:rPr lang="en-US" sz="1600" dirty="0"/>
            </a:br>
            <a:r>
              <a:rPr lang="en-US" sz="1600" dirty="0"/>
              <a:t>and </a:t>
            </a:r>
            <a:r>
              <a:rPr lang="en-US" sz="1600" dirty="0" err="1"/>
              <a:t>Dahej</a:t>
            </a:r>
            <a:r>
              <a:rPr lang="en-US" sz="1600" dirty="0"/>
              <a:t>.</a:t>
            </a:r>
          </a:p>
          <a:p>
            <a:pPr marL="290513" indent="-290513">
              <a:lnSpc>
                <a:spcPts val="2500"/>
              </a:lnSpc>
              <a:buFont typeface="Wingdings" pitchFamily="2" charset="2"/>
              <a:buChar char="§"/>
              <a:defRPr/>
            </a:pPr>
            <a:r>
              <a:rPr lang="en-US" sz="1600" dirty="0"/>
              <a:t>India’s first </a:t>
            </a:r>
            <a:r>
              <a:rPr lang="en-US" sz="1600" b="1" dirty="0">
                <a:solidFill>
                  <a:srgbClr val="800000"/>
                </a:solidFill>
              </a:rPr>
              <a:t>Chemical Port</a:t>
            </a:r>
            <a:r>
              <a:rPr lang="en-US" sz="1600" dirty="0">
                <a:solidFill>
                  <a:srgbClr val="800000"/>
                </a:solidFill>
              </a:rPr>
              <a:t> </a:t>
            </a:r>
            <a:r>
              <a:rPr lang="en-US" sz="1600" dirty="0"/>
              <a:t>at </a:t>
            </a:r>
            <a:r>
              <a:rPr lang="en-US" sz="1600" dirty="0" err="1"/>
              <a:t>Dahej</a:t>
            </a:r>
            <a:r>
              <a:rPr lang="en-US" sz="1600" dirty="0"/>
              <a:t>.</a:t>
            </a:r>
          </a:p>
          <a:p>
            <a:pPr marL="290513" indent="-290513">
              <a:lnSpc>
                <a:spcPts val="2500"/>
              </a:lnSpc>
              <a:buFont typeface="Wingdings" pitchFamily="2" charset="2"/>
              <a:buChar char="§"/>
              <a:defRPr/>
            </a:pPr>
            <a:endParaRPr lang="en-US" sz="1600" dirty="0"/>
          </a:p>
          <a:p>
            <a:pPr>
              <a:lnSpc>
                <a:spcPts val="2500"/>
              </a:lnSpc>
              <a:defRPr/>
            </a:pPr>
            <a:endParaRPr lang="en-US" sz="1600" b="1" dirty="0"/>
          </a:p>
        </p:txBody>
      </p:sp>
      <p:pic>
        <p:nvPicPr>
          <p:cNvPr id="9" name="Picture 8" descr="diamonds.png"/>
          <p:cNvPicPr>
            <a:picLocks noChangeAspect="1"/>
          </p:cNvPicPr>
          <p:nvPr/>
        </p:nvPicPr>
        <p:blipFill>
          <a:blip r:embed="rId7"/>
          <a:stretch>
            <a:fillRect/>
          </a:stretch>
        </p:blipFill>
        <p:spPr>
          <a:xfrm rot="8672845">
            <a:off x="5911499" y="773306"/>
            <a:ext cx="1548770" cy="1435350"/>
          </a:xfrm>
          <a:prstGeom prst="rect">
            <a:avLst/>
          </a:prstGeom>
        </p:spPr>
      </p:pic>
    </p:spTree>
    <p:extLst>
      <p:ext uri="{BB962C8B-B14F-4D97-AF65-F5344CB8AC3E}">
        <p14:creationId xmlns="" xmlns:p14="http://schemas.microsoft.com/office/powerpoint/2010/main" val="286295500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21"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4)">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5956</TotalTime>
  <Words>1840</Words>
  <Application>Microsoft Office PowerPoint</Application>
  <PresentationFormat>On-screen Show (4:3)</PresentationFormat>
  <Paragraphs>207</Paragraphs>
  <Slides>70</Slides>
  <Notes>1</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dc:creator>
  <cp:lastModifiedBy>New Shukra</cp:lastModifiedBy>
  <cp:revision>558</cp:revision>
  <dcterms:created xsi:type="dcterms:W3CDTF">2014-07-03T10:00:41Z</dcterms:created>
  <dcterms:modified xsi:type="dcterms:W3CDTF">2014-08-08T06:38:32Z</dcterms:modified>
</cp:coreProperties>
</file>